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35_0.xml" ContentType="application/vnd.ms-powerpoint.comments+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handoutMasterIdLst>
    <p:handoutMasterId r:id="rId20"/>
  </p:handoutMasterIdLst>
  <p:sldIdLst>
    <p:sldId id="256" r:id="rId5"/>
    <p:sldId id="309" r:id="rId6"/>
    <p:sldId id="293" r:id="rId7"/>
    <p:sldId id="294" r:id="rId8"/>
    <p:sldId id="295" r:id="rId9"/>
    <p:sldId id="296" r:id="rId10"/>
    <p:sldId id="301" r:id="rId11"/>
    <p:sldId id="297" r:id="rId12"/>
    <p:sldId id="298" r:id="rId13"/>
    <p:sldId id="307" r:id="rId14"/>
    <p:sldId id="306" r:id="rId15"/>
    <p:sldId id="304" r:id="rId16"/>
    <p:sldId id="300" r:id="rId17"/>
    <p:sldId id="308" r:id="rId18"/>
  </p:sldIdLst>
  <p:sldSz cx="9144000" cy="6858000" type="screen4x3"/>
  <p:notesSz cx="9309100" cy="7023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71C477-3AB1-8C55-D5C4-BA1C01837F98}" name="Anthony Inverso" initials="AI" userId="S::ainverso@muniadvisors.com::49ffbace-c958-47ab-a47d-3f5135d2ab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omments/modernComment_135_0.xml><?xml version="1.0" encoding="utf-8"?>
<p188:cmLst xmlns:a="http://schemas.openxmlformats.org/drawingml/2006/main" xmlns:r="http://schemas.openxmlformats.org/officeDocument/2006/relationships" xmlns:p188="http://schemas.microsoft.com/office/powerpoint/2018/8/main">
  <p188:cm id="{505015A8-FBDB-471D-A21C-BC3A33F84848}" authorId="{ED71C477-3AB1-8C55-D5C4-BA1C01837F98}" created="2026-08-11T17:36:04.990">
    <ac:txMkLst xmlns:ac="http://schemas.microsoft.com/office/drawing/2013/main/command">
      <pc:docMk xmlns:pc="http://schemas.microsoft.com/office/powerpoint/2013/main/command"/>
      <pc:sldMk xmlns:pc="http://schemas.microsoft.com/office/powerpoint/2013/main/command" cId="0" sldId="309"/>
      <ac:spMk id="3" creationId="{00000000-0000-0000-0000-000000000000}"/>
      <ac:txMk cp="233" len="10">
        <ac:context len="487" hash="4211582550"/>
      </ac:txMk>
    </ac:txMkLst>
    <p188:pos x="2728129" y="1711179"/>
    <p188:txBody>
      <a:bodyPr/>
      <a:lstStyle/>
      <a:p>
        <a:r>
          <a:rPr lang="en-US"/>
          <a:t>Change to “principal”</a:t>
        </a:r>
      </a:p>
    </p188:txBody>
  </p188:cm>
  <p188:cm id="{332978A6-A4AF-4057-8C20-1F627C6260B3}" authorId="{ED71C477-3AB1-8C55-D5C4-BA1C01837F98}" created="2026-08-11T17:36:35.028">
    <ac:txMkLst xmlns:ac="http://schemas.microsoft.com/office/drawing/2013/main/command">
      <pc:docMk xmlns:pc="http://schemas.microsoft.com/office/powerpoint/2013/main/command"/>
      <pc:sldMk xmlns:pc="http://schemas.microsoft.com/office/powerpoint/2013/main/command" cId="0" sldId="309"/>
      <ac:spMk id="2" creationId="{00000000-0000-0000-0000-000000000000}"/>
      <ac:txMk cp="57" len="3">
        <ac:context len="96" hash="913539877"/>
      </ac:txMk>
    </ac:txMkLst>
    <p188:pos x="2404872" y="783108"/>
    <p188:txBody>
      <a:bodyPr/>
      <a:lstStyle/>
      <a:p>
        <a:r>
          <a:rPr lang="en-US"/>
          <a:t>Change “it’s” to “its”</a:t>
        </a:r>
      </a:p>
    </p188:txBody>
  </p188:cm>
  <p188:cm id="{BF0EAA0C-9FB0-4EDC-A845-7FEF37867B1E}" authorId="{ED71C477-3AB1-8C55-D5C4-BA1C01837F98}" created="2026-08-11T17:37:09.377">
    <ac:txMkLst xmlns:ac="http://schemas.microsoft.com/office/drawing/2013/main/command">
      <pc:docMk xmlns:pc="http://schemas.microsoft.com/office/powerpoint/2013/main/command"/>
      <pc:sldMk xmlns:pc="http://schemas.microsoft.com/office/powerpoint/2013/main/command" cId="0" sldId="309"/>
      <ac:spMk id="3" creationId="{00000000-0000-0000-0000-000000000000}"/>
      <ac:txMk cp="174" len="7">
        <ac:context len="487" hash="4211582550"/>
      </ac:txMk>
    </ac:txMkLst>
    <p188:pos x="1054777" y="1500867"/>
    <p188:txBody>
      <a:bodyPr/>
      <a:lstStyle/>
      <a:p>
        <a:r>
          <a:rPr lang="en-US"/>
          <a:t>Change to “fourth”</a:t>
        </a:r>
      </a:p>
    </p188:txBody>
  </p188:cm>
  <p188:cm id="{35439D8D-8D67-4939-A2F2-6AC55B3D3E30}" authorId="{ED71C477-3AB1-8C55-D5C4-BA1C01837F98}" created="2026-08-11T17:37:31.710">
    <ac:txMkLst xmlns:ac="http://schemas.microsoft.com/office/drawing/2013/main/command">
      <pc:docMk xmlns:pc="http://schemas.microsoft.com/office/powerpoint/2013/main/command"/>
      <pc:sldMk xmlns:pc="http://schemas.microsoft.com/office/powerpoint/2013/main/command" cId="0" sldId="309"/>
      <ac:spMk id="3" creationId="{00000000-0000-0000-0000-000000000000}"/>
      <ac:txMk cp="286">
        <ac:context len="487" hash="4211582550"/>
      </ac:txMk>
    </ac:txMkLst>
    <p188:pos x="3669961" y="1912347"/>
    <p188:txBody>
      <a:bodyPr/>
      <a:lstStyle/>
      <a:p>
        <a:r>
          <a:rPr lang="en-US"/>
          <a:t>Delete “only”</a:t>
        </a:r>
      </a:p>
    </p188:txBody>
  </p188:cm>
  <p188:cm id="{D8E8672C-C6D6-4638-947F-B8D7A30FDC16}" authorId="{ED71C477-3AB1-8C55-D5C4-BA1C01837F98}" created="2026-08-11T17:38:08.217">
    <ac:txMkLst xmlns:ac="http://schemas.microsoft.com/office/drawing/2013/main/command">
      <pc:docMk xmlns:pc="http://schemas.microsoft.com/office/powerpoint/2013/main/command"/>
      <pc:sldMk xmlns:pc="http://schemas.microsoft.com/office/powerpoint/2013/main/command" cId="0" sldId="309"/>
      <ac:spMk id="11" creationId="{85EB41F2-202D-E5A5-DD59-BDA353C01C0C}"/>
      <ac:txMk cp="196" len="21">
        <ac:context len="418" hash="1193473802"/>
      </ac:txMk>
    </ac:txMkLst>
    <p188:pos x="1703070" y="2050746"/>
    <p188:txBody>
      <a:bodyPr/>
      <a:lstStyle/>
      <a:p>
        <a:r>
          <a:rPr lang="en-US"/>
          <a:t>Add “generally” between “are” and “higher”</a:t>
        </a:r>
      </a:p>
    </p188:txBody>
  </p188:cm>
  <p188:cm id="{2A940901-38CB-4367-8CCD-50A449CBFDCE}" authorId="{ED71C477-3AB1-8C55-D5C4-BA1C01837F98}" created="2026-08-11T17:38:35.044">
    <ac:txMkLst xmlns:ac="http://schemas.microsoft.com/office/drawing/2013/main/command">
      <pc:docMk xmlns:pc="http://schemas.microsoft.com/office/powerpoint/2013/main/command"/>
      <pc:sldMk xmlns:pc="http://schemas.microsoft.com/office/powerpoint/2013/main/command" cId="0" sldId="309"/>
      <ac:spMk id="3" creationId="{00000000-0000-0000-0000-000000000000}"/>
      <ac:txMk cp="486">
        <ac:context len="487" hash="4211582550"/>
      </ac:txMk>
    </ac:txMkLst>
    <p188:pos x="3679105" y="3567411"/>
    <p188:txBody>
      <a:bodyPr/>
      <a:lstStyle/>
      <a:p>
        <a:r>
          <a:rPr lang="en-US"/>
          <a:t>Delete statement - not exactly true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4033943" cy="352594"/>
          </a:xfrm>
          <a:prstGeom prst="rect">
            <a:avLst/>
          </a:prstGeom>
        </p:spPr>
        <p:txBody>
          <a:bodyPr vert="horz" lIns="91820" tIns="45911" rIns="91820" bIns="45911" rtlCol="0"/>
          <a:lstStyle>
            <a:lvl1pPr algn="l">
              <a:defRPr sz="1200"/>
            </a:lvl1pPr>
          </a:lstStyle>
          <a:p>
            <a:endParaRPr lang="en-US" dirty="0"/>
          </a:p>
        </p:txBody>
      </p:sp>
      <p:sp>
        <p:nvSpPr>
          <p:cNvPr id="3" name="Date Placeholder 2"/>
          <p:cNvSpPr>
            <a:spLocks noGrp="1"/>
          </p:cNvSpPr>
          <p:nvPr>
            <p:ph type="dt" sz="quarter" idx="1"/>
          </p:nvPr>
        </p:nvSpPr>
        <p:spPr>
          <a:xfrm>
            <a:off x="5273005" y="3"/>
            <a:ext cx="4033943" cy="352594"/>
          </a:xfrm>
          <a:prstGeom prst="rect">
            <a:avLst/>
          </a:prstGeom>
        </p:spPr>
        <p:txBody>
          <a:bodyPr vert="horz" lIns="91820" tIns="45911" rIns="91820" bIns="45911" rtlCol="0"/>
          <a:lstStyle>
            <a:lvl1pPr algn="r">
              <a:defRPr sz="1200"/>
            </a:lvl1pPr>
          </a:lstStyle>
          <a:p>
            <a:fld id="{FCD6F586-98AE-4343-89FB-22B2058FD05A}" type="datetimeFigureOut">
              <a:rPr lang="en-US" smtClean="0"/>
              <a:t>8/11/2026</a:t>
            </a:fld>
            <a:endParaRPr lang="en-US" dirty="0"/>
          </a:p>
        </p:txBody>
      </p:sp>
      <p:sp>
        <p:nvSpPr>
          <p:cNvPr id="4" name="Footer Placeholder 3"/>
          <p:cNvSpPr>
            <a:spLocks noGrp="1"/>
          </p:cNvSpPr>
          <p:nvPr>
            <p:ph type="ftr" sz="quarter" idx="2"/>
          </p:nvPr>
        </p:nvSpPr>
        <p:spPr>
          <a:xfrm>
            <a:off x="2" y="6670507"/>
            <a:ext cx="4033943" cy="352594"/>
          </a:xfrm>
          <a:prstGeom prst="rect">
            <a:avLst/>
          </a:prstGeom>
        </p:spPr>
        <p:txBody>
          <a:bodyPr vert="horz" lIns="91820" tIns="45911" rIns="91820" bIns="45911"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73005" y="6670507"/>
            <a:ext cx="4033943" cy="352594"/>
          </a:xfrm>
          <a:prstGeom prst="rect">
            <a:avLst/>
          </a:prstGeom>
        </p:spPr>
        <p:txBody>
          <a:bodyPr vert="horz" lIns="91820" tIns="45911" rIns="91820" bIns="45911" rtlCol="0" anchor="b"/>
          <a:lstStyle>
            <a:lvl1pPr algn="r">
              <a:defRPr sz="1200"/>
            </a:lvl1pPr>
          </a:lstStyle>
          <a:p>
            <a:fld id="{07BCF8BE-5D77-4538-AE3F-7D1DB9A68C60}" type="slidenum">
              <a:rPr lang="en-US" smtClean="0"/>
              <a:t>‹#›</a:t>
            </a:fld>
            <a:endParaRPr lang="en-US" dirty="0"/>
          </a:p>
        </p:txBody>
      </p:sp>
    </p:spTree>
    <p:extLst>
      <p:ext uri="{BB962C8B-B14F-4D97-AF65-F5344CB8AC3E}">
        <p14:creationId xmlns:p14="http://schemas.microsoft.com/office/powerpoint/2010/main" val="10711264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1"/>
            <a:ext cx="4034477" cy="351474"/>
          </a:xfrm>
          <a:prstGeom prst="rect">
            <a:avLst/>
          </a:prstGeom>
        </p:spPr>
        <p:txBody>
          <a:bodyPr vert="horz" lIns="91820" tIns="45911" rIns="91820" bIns="45911" rtlCol="0"/>
          <a:lstStyle>
            <a:lvl1pPr algn="l">
              <a:defRPr sz="1200"/>
            </a:lvl1pPr>
          </a:lstStyle>
          <a:p>
            <a:endParaRPr lang="en-US"/>
          </a:p>
        </p:txBody>
      </p:sp>
      <p:sp>
        <p:nvSpPr>
          <p:cNvPr id="3" name="Date Placeholder 2"/>
          <p:cNvSpPr>
            <a:spLocks noGrp="1"/>
          </p:cNvSpPr>
          <p:nvPr>
            <p:ph type="dt" idx="1"/>
          </p:nvPr>
        </p:nvSpPr>
        <p:spPr>
          <a:xfrm>
            <a:off x="5273024" y="1"/>
            <a:ext cx="4034477" cy="351474"/>
          </a:xfrm>
          <a:prstGeom prst="rect">
            <a:avLst/>
          </a:prstGeom>
        </p:spPr>
        <p:txBody>
          <a:bodyPr vert="horz" lIns="91820" tIns="45911" rIns="91820" bIns="45911" rtlCol="0"/>
          <a:lstStyle>
            <a:lvl1pPr algn="r">
              <a:defRPr sz="1200"/>
            </a:lvl1pPr>
          </a:lstStyle>
          <a:p>
            <a:fld id="{091C2C6A-676B-429F-BD48-B44163B85CE6}" type="datetimeFigureOut">
              <a:rPr lang="en-US" smtClean="0"/>
              <a:t>8/11/2026</a:t>
            </a:fld>
            <a:endParaRPr lang="en-US"/>
          </a:p>
        </p:txBody>
      </p:sp>
      <p:sp>
        <p:nvSpPr>
          <p:cNvPr id="4" name="Slide Image Placeholder 3"/>
          <p:cNvSpPr>
            <a:spLocks noGrp="1" noRot="1" noChangeAspect="1"/>
          </p:cNvSpPr>
          <p:nvPr>
            <p:ph type="sldImg" idx="2"/>
          </p:nvPr>
        </p:nvSpPr>
        <p:spPr>
          <a:xfrm>
            <a:off x="3076575" y="879475"/>
            <a:ext cx="3155950" cy="2368550"/>
          </a:xfrm>
          <a:prstGeom prst="rect">
            <a:avLst/>
          </a:prstGeom>
          <a:noFill/>
          <a:ln w="12700">
            <a:solidFill>
              <a:prstClr val="black"/>
            </a:solidFill>
          </a:ln>
        </p:spPr>
        <p:txBody>
          <a:bodyPr vert="horz" lIns="91820" tIns="45911" rIns="91820" bIns="45911" rtlCol="0" anchor="ctr"/>
          <a:lstStyle/>
          <a:p>
            <a:endParaRPr lang="en-US"/>
          </a:p>
        </p:txBody>
      </p:sp>
      <p:sp>
        <p:nvSpPr>
          <p:cNvPr id="5" name="Notes Placeholder 4"/>
          <p:cNvSpPr>
            <a:spLocks noGrp="1"/>
          </p:cNvSpPr>
          <p:nvPr>
            <p:ph type="body" sz="quarter" idx="3"/>
          </p:nvPr>
        </p:nvSpPr>
        <p:spPr>
          <a:xfrm>
            <a:off x="930911" y="3379549"/>
            <a:ext cx="7447280" cy="2765663"/>
          </a:xfrm>
          <a:prstGeom prst="rect">
            <a:avLst/>
          </a:prstGeom>
        </p:spPr>
        <p:txBody>
          <a:bodyPr vert="horz" lIns="91820" tIns="45911" rIns="91820" bIns="459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5" y="6671628"/>
            <a:ext cx="4034477" cy="351473"/>
          </a:xfrm>
          <a:prstGeom prst="rect">
            <a:avLst/>
          </a:prstGeom>
        </p:spPr>
        <p:txBody>
          <a:bodyPr vert="horz" lIns="91820" tIns="45911" rIns="91820" bIns="45911" rtlCol="0" anchor="b"/>
          <a:lstStyle>
            <a:lvl1pPr algn="l">
              <a:defRPr sz="1200"/>
            </a:lvl1pPr>
          </a:lstStyle>
          <a:p>
            <a:endParaRPr lang="en-US"/>
          </a:p>
        </p:txBody>
      </p:sp>
      <p:sp>
        <p:nvSpPr>
          <p:cNvPr id="7" name="Slide Number Placeholder 6"/>
          <p:cNvSpPr>
            <a:spLocks noGrp="1"/>
          </p:cNvSpPr>
          <p:nvPr>
            <p:ph type="sldNum" sz="quarter" idx="5"/>
          </p:nvPr>
        </p:nvSpPr>
        <p:spPr>
          <a:xfrm>
            <a:off x="5273024" y="6671628"/>
            <a:ext cx="4034477" cy="351473"/>
          </a:xfrm>
          <a:prstGeom prst="rect">
            <a:avLst/>
          </a:prstGeom>
        </p:spPr>
        <p:txBody>
          <a:bodyPr vert="horz" lIns="91820" tIns="45911" rIns="91820" bIns="45911" rtlCol="0" anchor="b"/>
          <a:lstStyle>
            <a:lvl1pPr algn="r">
              <a:defRPr sz="1200"/>
            </a:lvl1pPr>
          </a:lstStyle>
          <a:p>
            <a:fld id="{D46EC907-C034-42F2-AFFC-502C45C6A7F8}" type="slidenum">
              <a:rPr lang="en-US" smtClean="0"/>
              <a:t>‹#›</a:t>
            </a:fld>
            <a:endParaRPr lang="en-US"/>
          </a:p>
        </p:txBody>
      </p:sp>
    </p:spTree>
    <p:extLst>
      <p:ext uri="{BB962C8B-B14F-4D97-AF65-F5344CB8AC3E}">
        <p14:creationId xmlns:p14="http://schemas.microsoft.com/office/powerpoint/2010/main" val="2780639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6EC907-C034-42F2-AFFC-502C45C6A7F8}" type="slidenum">
              <a:rPr lang="en-US" smtClean="0"/>
              <a:t>1</a:t>
            </a:fld>
            <a:endParaRPr lang="en-US"/>
          </a:p>
        </p:txBody>
      </p:sp>
    </p:spTree>
    <p:extLst>
      <p:ext uri="{BB962C8B-B14F-4D97-AF65-F5344CB8AC3E}">
        <p14:creationId xmlns:p14="http://schemas.microsoft.com/office/powerpoint/2010/main" val="66063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6EC907-C034-42F2-AFFC-502C45C6A7F8}" type="slidenum">
              <a:rPr lang="en-US" smtClean="0"/>
              <a:t>2</a:t>
            </a:fld>
            <a:endParaRPr lang="en-US"/>
          </a:p>
        </p:txBody>
      </p:sp>
    </p:spTree>
    <p:extLst>
      <p:ext uri="{BB962C8B-B14F-4D97-AF65-F5344CB8AC3E}">
        <p14:creationId xmlns:p14="http://schemas.microsoft.com/office/powerpoint/2010/main" val="1971439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38EDC-6468-C93A-1FB3-D161C95758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9ABE7-12E2-1C1E-712F-A8F175997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E5BDA5-4DC8-2800-7894-5E317D3B83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041276-81A9-8FEC-9246-16AC4B79F227}"/>
              </a:ext>
            </a:extLst>
          </p:cNvPr>
          <p:cNvSpPr>
            <a:spLocks noGrp="1"/>
          </p:cNvSpPr>
          <p:nvPr>
            <p:ph type="sldNum" sz="quarter" idx="10"/>
          </p:nvPr>
        </p:nvSpPr>
        <p:spPr/>
        <p:txBody>
          <a:bodyPr/>
          <a:lstStyle/>
          <a:p>
            <a:fld id="{D46EC907-C034-42F2-AFFC-502C45C6A7F8}" type="slidenum">
              <a:rPr lang="en-US" smtClean="0"/>
              <a:t>3</a:t>
            </a:fld>
            <a:endParaRPr lang="en-US"/>
          </a:p>
        </p:txBody>
      </p:sp>
    </p:spTree>
    <p:extLst>
      <p:ext uri="{BB962C8B-B14F-4D97-AF65-F5344CB8AC3E}">
        <p14:creationId xmlns:p14="http://schemas.microsoft.com/office/powerpoint/2010/main" val="1307120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C772332-4246-499A-8600-F9CA4AD13A2D}"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3274209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1B106-7866-4837-AEF9-07654B301C2F}"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3953020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147E94-FAB4-4C10-9FF5-ADBB695A9922}"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2019266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2F8B1B-D255-4F64-97A8-52CC88D3D08F}"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861336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62AABE-C167-43BF-899C-1D1CFDD9B6BC}" type="datetime1">
              <a:rPr lang="en-US" smtClean="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1207985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B411BE-AAB4-4FE9-8113-E83DC34E1576}"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2434616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B66762-A782-4943-83F7-B34E9EB332A3}" type="datetime1">
              <a:rPr lang="en-US" smtClean="0"/>
              <a:t>8/11/2026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2820013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6BDF610-715F-4A0C-A593-594C2B8ECEC7}" type="datetime1">
              <a:rPr lang="en-US" smtClean="0"/>
              <a:t>8/11/2026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716443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00B6AD-7201-4B1C-A2D7-685E21DFD5D8}" type="datetime1">
              <a:rPr lang="en-US" smtClean="0"/>
              <a:t>8/11/2026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1744729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D9D37E8-608F-4B8C-82C2-AA67C4048A4D}"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166485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2ABF9FA-E709-47F3-9D99-9F9CA7995928}" type="datetime1">
              <a:rPr lang="en-US" smtClean="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1036118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47ED080-753A-42E2-BF0F-FD19AEF0F0B2}" type="datetime1">
              <a:rPr lang="en-US" smtClean="0"/>
              <a:t>8/11/2026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C266615-007F-4B44-B8A1-ADC872812434}" type="slidenum">
              <a:rPr lang="en-US" smtClean="0"/>
              <a:pPr/>
              <a:t>‹#›</a:t>
            </a:fld>
            <a:endParaRPr lang="en-US" dirty="0"/>
          </a:p>
        </p:txBody>
      </p:sp>
    </p:spTree>
    <p:extLst>
      <p:ext uri="{BB962C8B-B14F-4D97-AF65-F5344CB8AC3E}">
        <p14:creationId xmlns:p14="http://schemas.microsoft.com/office/powerpoint/2010/main" val="42281303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35_0.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871"/>
            <a:ext cx="7981950" cy="2387600"/>
          </a:xfrm>
        </p:spPr>
        <p:txBody>
          <a:bodyPr/>
          <a:lstStyle/>
          <a:p>
            <a:pPr algn="ctr"/>
            <a:r>
              <a:rPr lang="en-US" b="1" dirty="0"/>
              <a:t>Medford Township</a:t>
            </a:r>
            <a:br>
              <a:rPr lang="en-US" b="1" dirty="0"/>
            </a:br>
            <a:r>
              <a:rPr lang="en-US" sz="4000" b="1" dirty="0"/>
              <a:t>Capital &amp; Debt Service Presentation </a:t>
            </a:r>
            <a:endParaRPr lang="en-US" b="1" dirty="0"/>
          </a:p>
        </p:txBody>
      </p:sp>
      <p:sp>
        <p:nvSpPr>
          <p:cNvPr id="3" name="Date Placeholder 2"/>
          <p:cNvSpPr>
            <a:spLocks noGrp="1"/>
          </p:cNvSpPr>
          <p:nvPr>
            <p:ph type="dt" sz="half" idx="10"/>
          </p:nvPr>
        </p:nvSpPr>
        <p:spPr/>
        <p:txBody>
          <a:bodyPr/>
          <a:lstStyle/>
          <a:p>
            <a:fld id="{CC26F200-E67C-49A3-8FF5-E3C8100FD7DD}" type="datetime1">
              <a:rPr lang="en-US" smtClean="0"/>
              <a:t>8/11/2026</a:t>
            </a:fld>
            <a:endParaRPr lang="en-US" dirty="0"/>
          </a:p>
        </p:txBody>
      </p:sp>
      <p:sp>
        <p:nvSpPr>
          <p:cNvPr id="4" name="Slide Number Placeholder 3"/>
          <p:cNvSpPr>
            <a:spLocks noGrp="1"/>
          </p:cNvSpPr>
          <p:nvPr>
            <p:ph type="sldNum" sz="quarter" idx="12"/>
          </p:nvPr>
        </p:nvSpPr>
        <p:spPr/>
        <p:txBody>
          <a:bodyPr/>
          <a:lstStyle/>
          <a:p>
            <a:fld id="{EC266615-007F-4B44-B8A1-ADC872812434}" type="slidenum">
              <a:rPr lang="en-US" smtClean="0"/>
              <a:pPr/>
              <a:t>1</a:t>
            </a:fld>
            <a:endParaRPr lang="en-US" dirty="0"/>
          </a:p>
        </p:txBody>
      </p:sp>
      <p:sp>
        <p:nvSpPr>
          <p:cNvPr id="9" name="Rectangle 8"/>
          <p:cNvSpPr/>
          <p:nvPr/>
        </p:nvSpPr>
        <p:spPr>
          <a:xfrm>
            <a:off x="4724400" y="5791200"/>
            <a:ext cx="16002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ome - Medford Township">
            <a:extLst>
              <a:ext uri="{FF2B5EF4-FFF2-40B4-BE49-F238E27FC236}">
                <a16:creationId xmlns:a16="http://schemas.microsoft.com/office/drawing/2014/main" id="{3EE59E03-5CCB-E907-24B3-1DEE88B90A7A}"/>
              </a:ext>
            </a:extLst>
          </p:cNvPr>
          <p:cNvPicPr>
            <a:picLocks noChangeAspect="1"/>
          </p:cNvPicPr>
          <p:nvPr/>
        </p:nvPicPr>
        <p:blipFill>
          <a:blip r:embed="rId3"/>
          <a:stretch>
            <a:fillRect/>
          </a:stretch>
        </p:blipFill>
        <p:spPr>
          <a:xfrm>
            <a:off x="2510761" y="2523672"/>
            <a:ext cx="4027227" cy="40152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991C7-7F9C-E822-1B33-B34D09193533}"/>
              </a:ext>
            </a:extLst>
          </p:cNvPr>
          <p:cNvSpPr>
            <a:spLocks noGrp="1"/>
          </p:cNvSpPr>
          <p:nvPr>
            <p:ph type="title"/>
          </p:nvPr>
        </p:nvSpPr>
        <p:spPr/>
        <p:txBody>
          <a:bodyPr>
            <a:normAutofit/>
          </a:bodyPr>
          <a:lstStyle/>
          <a:p>
            <a:pPr algn="ctr"/>
            <a:r>
              <a:rPr lang="en-US" sz="2800" b="1" u="sng" dirty="0"/>
              <a:t>Financial Support from MYAA for </a:t>
            </a:r>
            <a:br>
              <a:rPr lang="en-US" sz="2800" b="1" u="sng" dirty="0"/>
            </a:br>
            <a:r>
              <a:rPr lang="en-US" sz="2800" b="1" u="sng" dirty="0"/>
              <a:t>Open Space Fund Debt</a:t>
            </a:r>
          </a:p>
        </p:txBody>
      </p:sp>
      <p:pic>
        <p:nvPicPr>
          <p:cNvPr id="6" name="Content Placeholder 5">
            <a:extLst>
              <a:ext uri="{FF2B5EF4-FFF2-40B4-BE49-F238E27FC236}">
                <a16:creationId xmlns:a16="http://schemas.microsoft.com/office/drawing/2014/main" id="{2C3F327F-7F14-CCB1-2112-5AFBABB87E17}"/>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4572000" y="1509817"/>
            <a:ext cx="4538472" cy="4983058"/>
          </a:xfrm>
          <a:prstGeom prst="rect">
            <a:avLst/>
          </a:prstGeom>
        </p:spPr>
      </p:pic>
      <p:sp>
        <p:nvSpPr>
          <p:cNvPr id="4" name="Date Placeholder 3">
            <a:extLst>
              <a:ext uri="{FF2B5EF4-FFF2-40B4-BE49-F238E27FC236}">
                <a16:creationId xmlns:a16="http://schemas.microsoft.com/office/drawing/2014/main" id="{203D911E-B425-8381-5029-6F0367748BC8}"/>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DB4A6033-CE44-615C-67D9-E4DDA159E503}"/>
              </a:ext>
            </a:extLst>
          </p:cNvPr>
          <p:cNvSpPr>
            <a:spLocks noGrp="1"/>
          </p:cNvSpPr>
          <p:nvPr>
            <p:ph type="sldNum" sz="quarter" idx="12"/>
          </p:nvPr>
        </p:nvSpPr>
        <p:spPr/>
        <p:txBody>
          <a:bodyPr/>
          <a:lstStyle/>
          <a:p>
            <a:fld id="{EC266615-007F-4B44-B8A1-ADC872812434}" type="slidenum">
              <a:rPr lang="en-US" smtClean="0"/>
              <a:pPr/>
              <a:t>10</a:t>
            </a:fld>
            <a:endParaRPr lang="en-US" dirty="0"/>
          </a:p>
        </p:txBody>
      </p:sp>
      <p:sp>
        <p:nvSpPr>
          <p:cNvPr id="7" name="TextBox 6">
            <a:extLst>
              <a:ext uri="{FF2B5EF4-FFF2-40B4-BE49-F238E27FC236}">
                <a16:creationId xmlns:a16="http://schemas.microsoft.com/office/drawing/2014/main" id="{9672C5C3-6A05-D5D3-8372-9DCEDAE00A67}"/>
              </a:ext>
            </a:extLst>
          </p:cNvPr>
          <p:cNvSpPr txBox="1"/>
          <p:nvPr/>
        </p:nvSpPr>
        <p:spPr>
          <a:xfrm>
            <a:off x="5404627" y="1464145"/>
            <a:ext cx="3110723" cy="369332"/>
          </a:xfrm>
          <a:prstGeom prst="rect">
            <a:avLst/>
          </a:prstGeom>
          <a:noFill/>
        </p:spPr>
        <p:txBody>
          <a:bodyPr wrap="none" rtlCol="0">
            <a:spAutoFit/>
          </a:bodyPr>
          <a:lstStyle/>
          <a:p>
            <a:r>
              <a:rPr lang="en-US" dirty="0"/>
              <a:t>Dek Hockey Payment Schedule</a:t>
            </a:r>
          </a:p>
        </p:txBody>
      </p:sp>
      <p:pic>
        <p:nvPicPr>
          <p:cNvPr id="8" name="Picture 7">
            <a:extLst>
              <a:ext uri="{FF2B5EF4-FFF2-40B4-BE49-F238E27FC236}">
                <a16:creationId xmlns:a16="http://schemas.microsoft.com/office/drawing/2014/main" id="{32E6FCA0-D4C7-E3FB-E006-CF431A592E1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663" y="2141536"/>
            <a:ext cx="5172773" cy="4597277"/>
          </a:xfrm>
          <a:prstGeom prst="rect">
            <a:avLst/>
          </a:prstGeom>
        </p:spPr>
      </p:pic>
      <p:sp>
        <p:nvSpPr>
          <p:cNvPr id="9" name="TextBox 8">
            <a:extLst>
              <a:ext uri="{FF2B5EF4-FFF2-40B4-BE49-F238E27FC236}">
                <a16:creationId xmlns:a16="http://schemas.microsoft.com/office/drawing/2014/main" id="{907A8990-0988-8072-B245-122124C329A9}"/>
              </a:ext>
            </a:extLst>
          </p:cNvPr>
          <p:cNvSpPr txBox="1"/>
          <p:nvPr/>
        </p:nvSpPr>
        <p:spPr>
          <a:xfrm>
            <a:off x="762000" y="1464145"/>
            <a:ext cx="3429000" cy="923330"/>
          </a:xfrm>
          <a:prstGeom prst="rect">
            <a:avLst/>
          </a:prstGeom>
          <a:noFill/>
        </p:spPr>
        <p:txBody>
          <a:bodyPr wrap="square" rtlCol="0">
            <a:spAutoFit/>
          </a:bodyPr>
          <a:lstStyle/>
          <a:p>
            <a:pPr algn="ctr"/>
            <a:r>
              <a:rPr lang="en-US" dirty="0"/>
              <a:t>MYAA Turf Field Repayment Schedule based at 60% of Total Debt</a:t>
            </a:r>
          </a:p>
        </p:txBody>
      </p:sp>
    </p:spTree>
    <p:extLst>
      <p:ext uri="{BB962C8B-B14F-4D97-AF65-F5344CB8AC3E}">
        <p14:creationId xmlns:p14="http://schemas.microsoft.com/office/powerpoint/2010/main" val="1979183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BB9AB-52C6-1005-0E4A-DDCAB0D5B4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35FEB-6D30-6D85-D769-A36688148652}"/>
              </a:ext>
            </a:extLst>
          </p:cNvPr>
          <p:cNvSpPr>
            <a:spLocks noGrp="1"/>
          </p:cNvSpPr>
          <p:nvPr>
            <p:ph type="title"/>
          </p:nvPr>
        </p:nvSpPr>
        <p:spPr/>
        <p:txBody>
          <a:bodyPr>
            <a:normAutofit/>
          </a:bodyPr>
          <a:lstStyle/>
          <a:p>
            <a:pPr algn="ctr"/>
            <a:r>
              <a:rPr lang="en-US" sz="2800" b="1" u="sng" dirty="0"/>
              <a:t>Factors Affecting Open Space Fund Debt Service</a:t>
            </a:r>
          </a:p>
        </p:txBody>
      </p:sp>
      <p:sp>
        <p:nvSpPr>
          <p:cNvPr id="3" name="Content Placeholder 2">
            <a:extLst>
              <a:ext uri="{FF2B5EF4-FFF2-40B4-BE49-F238E27FC236}">
                <a16:creationId xmlns:a16="http://schemas.microsoft.com/office/drawing/2014/main" id="{8F177F0F-7281-9FE6-3AC0-9B4D0E038DDD}"/>
              </a:ext>
            </a:extLst>
          </p:cNvPr>
          <p:cNvSpPr>
            <a:spLocks noGrp="1"/>
          </p:cNvSpPr>
          <p:nvPr>
            <p:ph idx="1"/>
          </p:nvPr>
        </p:nvSpPr>
        <p:spPr>
          <a:xfrm>
            <a:off x="628650" y="1447800"/>
            <a:ext cx="7886700" cy="4729163"/>
          </a:xfrm>
        </p:spPr>
        <p:txBody>
          <a:bodyPr>
            <a:normAutofit fontScale="92500" lnSpcReduction="10000"/>
          </a:bodyPr>
          <a:lstStyle/>
          <a:p>
            <a:r>
              <a:rPr lang="en-US" sz="1600" b="1" dirty="0"/>
              <a:t>Debt Financing:</a:t>
            </a:r>
            <a:r>
              <a:rPr lang="en-US" sz="1600" dirty="0"/>
              <a:t> The last time Medford permanently financed its BAN debt was in 2022, under prior management’s direction, despite the Township’s historical practice of rolling BANs for no more than three years.</a:t>
            </a:r>
          </a:p>
          <a:p>
            <a:r>
              <a:rPr lang="en-US" sz="1600" b="1" dirty="0"/>
              <a:t>Dek Hockey Rink:</a:t>
            </a:r>
            <a:r>
              <a:rPr lang="en-US" sz="1600" dirty="0"/>
              <a:t> The only ordinance added to this fund since the last bond issuance is for the Dek Hockey Rink. The Township has an agreement with MYAA to cover the full cost of this expense. Although a payment schedule was established with MYAA, the debt has not yet been permanently financed. Additionally, the prior manager placed MYAA’s 2026 payment for this project into the Current Fund budget rather than the Open Space Fund as required under the agreement. The agreement remains in effect through 2040.</a:t>
            </a:r>
          </a:p>
          <a:p>
            <a:r>
              <a:rPr lang="en-US" sz="1600" b="1" dirty="0"/>
              <a:t>Cow Pointe Preservation Debt:</a:t>
            </a:r>
            <a:r>
              <a:rPr lang="en-US" sz="1600" dirty="0"/>
              <a:t> More than half of the Township’s permanent debt service in this fund is attributable to the preservation of Cow Pointe. This debt is scheduled to be fully paid off in 2033.</a:t>
            </a:r>
          </a:p>
          <a:p>
            <a:r>
              <a:rPr lang="en-US" sz="1600" b="1" dirty="0"/>
              <a:t>Turf Field Debt Service:</a:t>
            </a:r>
            <a:r>
              <a:rPr lang="en-US" sz="1600" dirty="0"/>
              <a:t> MYAA also has an agreement with the Township to fund </a:t>
            </a:r>
            <a:r>
              <a:rPr lang="en-US" sz="1600" b="1" dirty="0"/>
              <a:t>60% of the annual debt service</a:t>
            </a:r>
            <a:r>
              <a:rPr lang="en-US" sz="1600" dirty="0"/>
              <a:t> associated with the Township’s turf fields through 2039. In 2026, MYAA’s contribution to this fund for debt service is </a:t>
            </a:r>
            <a:r>
              <a:rPr lang="en-US" sz="1600" b="1" dirty="0"/>
              <a:t>$101,684.38</a:t>
            </a:r>
            <a:r>
              <a:rPr lang="en-US" sz="1600" dirty="0"/>
              <a:t>. Contributions are projected to be </a:t>
            </a:r>
            <a:r>
              <a:rPr lang="en-US" sz="1600" b="1" dirty="0"/>
              <a:t>$100,625.14 in 2027, $99,487.45 in 2028, and $99,055.91 in 2029</a:t>
            </a:r>
            <a:r>
              <a:rPr lang="en-US" sz="1600" dirty="0"/>
              <a:t>. </a:t>
            </a:r>
          </a:p>
          <a:p>
            <a:r>
              <a:rPr lang="en-US" sz="1600" b="1" dirty="0"/>
              <a:t>Historical Debt Costs:</a:t>
            </a:r>
            <a:r>
              <a:rPr lang="en-US" sz="1600" dirty="0"/>
              <a:t> Overall debt expenditures in the Open Space Fund budget have been </a:t>
            </a:r>
            <a:r>
              <a:rPr lang="en-US" sz="1600" b="1" dirty="0"/>
              <a:t>$878,222 in 2023, $890,327 in 2024, $882,502 in 2025, and $833,757 in 2026.</a:t>
            </a:r>
            <a:endParaRPr lang="en-US" sz="1600" dirty="0"/>
          </a:p>
          <a:p>
            <a:r>
              <a:rPr lang="en-US" sz="1600" b="1" dirty="0"/>
              <a:t>Current Plan:</a:t>
            </a:r>
            <a:r>
              <a:rPr lang="en-US" sz="1600" dirty="0"/>
              <a:t> The current plan is to roll the capital BAN into next year and then permanently finance the Dek Hockey Rink debt. The projected impact of this financing is expected to be fully offset by MYAA’s reimbursement under the existing agreement.</a:t>
            </a:r>
          </a:p>
          <a:p>
            <a:endParaRPr lang="en-US" sz="1600" dirty="0"/>
          </a:p>
        </p:txBody>
      </p:sp>
      <p:sp>
        <p:nvSpPr>
          <p:cNvPr id="4" name="Date Placeholder 3">
            <a:extLst>
              <a:ext uri="{FF2B5EF4-FFF2-40B4-BE49-F238E27FC236}">
                <a16:creationId xmlns:a16="http://schemas.microsoft.com/office/drawing/2014/main" id="{394CD329-AF72-BD9D-D928-78C14087D9F2}"/>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03E9FC24-5F7D-F97D-FF0C-C0C1894F0B2B}"/>
              </a:ext>
            </a:extLst>
          </p:cNvPr>
          <p:cNvSpPr>
            <a:spLocks noGrp="1"/>
          </p:cNvSpPr>
          <p:nvPr>
            <p:ph type="sldNum" sz="quarter" idx="12"/>
          </p:nvPr>
        </p:nvSpPr>
        <p:spPr/>
        <p:txBody>
          <a:bodyPr/>
          <a:lstStyle/>
          <a:p>
            <a:fld id="{EC266615-007F-4B44-B8A1-ADC872812434}" type="slidenum">
              <a:rPr lang="en-US" smtClean="0"/>
              <a:pPr/>
              <a:t>11</a:t>
            </a:fld>
            <a:endParaRPr lang="en-US" dirty="0"/>
          </a:p>
        </p:txBody>
      </p:sp>
    </p:spTree>
    <p:extLst>
      <p:ext uri="{BB962C8B-B14F-4D97-AF65-F5344CB8AC3E}">
        <p14:creationId xmlns:p14="http://schemas.microsoft.com/office/powerpoint/2010/main" val="1572970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F7062-9359-DCD1-C198-9907505DED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BAFE2-31B1-D98B-DC57-6947018D0185}"/>
              </a:ext>
            </a:extLst>
          </p:cNvPr>
          <p:cNvSpPr>
            <a:spLocks noGrp="1"/>
          </p:cNvSpPr>
          <p:nvPr>
            <p:ph type="title"/>
          </p:nvPr>
        </p:nvSpPr>
        <p:spPr/>
        <p:txBody>
          <a:bodyPr>
            <a:normAutofit fontScale="90000"/>
          </a:bodyPr>
          <a:lstStyle/>
          <a:p>
            <a:pPr algn="ctr"/>
            <a:r>
              <a:rPr lang="en-US" b="1" u="sng" dirty="0"/>
              <a:t>Water &amp; Sewer Fund Debt Service</a:t>
            </a:r>
            <a:br>
              <a:rPr lang="en-US" b="1" u="sng" dirty="0"/>
            </a:br>
            <a:r>
              <a:rPr lang="en-US" sz="2200" b="1" u="sng" dirty="0"/>
              <a:t>Permanently Financed BONDs &amp; BAN</a:t>
            </a:r>
            <a:br>
              <a:rPr lang="en-US" sz="2200" b="1" u="sng" dirty="0"/>
            </a:br>
            <a:r>
              <a:rPr lang="en-US" sz="1800" b="1" u="sng" dirty="0"/>
              <a:t>*5 years of Capital remains in BANs due to prior Management not allowing to Permanently Finance Debt on a rolling 2 to 3 year period.  </a:t>
            </a:r>
            <a:endParaRPr lang="en-US" b="1" u="sng" dirty="0"/>
          </a:p>
        </p:txBody>
      </p:sp>
      <p:sp>
        <p:nvSpPr>
          <p:cNvPr id="4" name="Date Placeholder 3">
            <a:extLst>
              <a:ext uri="{FF2B5EF4-FFF2-40B4-BE49-F238E27FC236}">
                <a16:creationId xmlns:a16="http://schemas.microsoft.com/office/drawing/2014/main" id="{9909B104-67DF-8BF3-15AF-D1F29148367B}"/>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6F4B4936-4023-B6F6-9372-B90A3FF10D14}"/>
              </a:ext>
            </a:extLst>
          </p:cNvPr>
          <p:cNvSpPr>
            <a:spLocks noGrp="1"/>
          </p:cNvSpPr>
          <p:nvPr>
            <p:ph type="sldNum" sz="quarter" idx="12"/>
          </p:nvPr>
        </p:nvSpPr>
        <p:spPr/>
        <p:txBody>
          <a:bodyPr/>
          <a:lstStyle/>
          <a:p>
            <a:fld id="{EC266615-007F-4B44-B8A1-ADC872812434}" type="slidenum">
              <a:rPr lang="en-US" smtClean="0"/>
              <a:pPr/>
              <a:t>12</a:t>
            </a:fld>
            <a:endParaRPr lang="en-US" dirty="0"/>
          </a:p>
        </p:txBody>
      </p:sp>
      <p:pic>
        <p:nvPicPr>
          <p:cNvPr id="3" name="Picture 2">
            <a:extLst>
              <a:ext uri="{FF2B5EF4-FFF2-40B4-BE49-F238E27FC236}">
                <a16:creationId xmlns:a16="http://schemas.microsoft.com/office/drawing/2014/main" id="{D48144A7-325D-8325-337E-93E3C86DB1B7}"/>
              </a:ext>
            </a:extLst>
          </p:cNvPr>
          <p:cNvPicPr>
            <a:picLocks noChangeAspect="1"/>
          </p:cNvPicPr>
          <p:nvPr/>
        </p:nvPicPr>
        <p:blipFill>
          <a:blip r:embed="rId2"/>
          <a:stretch>
            <a:fillRect/>
          </a:stretch>
        </p:blipFill>
        <p:spPr>
          <a:xfrm>
            <a:off x="914400" y="1676532"/>
            <a:ext cx="7186035" cy="4720620"/>
          </a:xfrm>
          <a:prstGeom prst="rect">
            <a:avLst/>
          </a:prstGeom>
        </p:spPr>
      </p:pic>
    </p:spTree>
    <p:extLst>
      <p:ext uri="{BB962C8B-B14F-4D97-AF65-F5344CB8AC3E}">
        <p14:creationId xmlns:p14="http://schemas.microsoft.com/office/powerpoint/2010/main" val="4014283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F6496-346F-E0D5-8A33-117EF0DC2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40D9BF-ACC1-60BC-52FC-F99EA918A5DD}"/>
              </a:ext>
            </a:extLst>
          </p:cNvPr>
          <p:cNvSpPr>
            <a:spLocks noGrp="1"/>
          </p:cNvSpPr>
          <p:nvPr>
            <p:ph type="title"/>
          </p:nvPr>
        </p:nvSpPr>
        <p:spPr>
          <a:xfrm>
            <a:off x="628650" y="228600"/>
            <a:ext cx="7886700" cy="1146174"/>
          </a:xfrm>
        </p:spPr>
        <p:txBody>
          <a:bodyPr>
            <a:normAutofit/>
          </a:bodyPr>
          <a:lstStyle/>
          <a:p>
            <a:pPr algn="ctr"/>
            <a:r>
              <a:rPr lang="en-US" b="1" u="sng" dirty="0"/>
              <a:t>Water &amp; Sewer Debt Service</a:t>
            </a:r>
            <a:br>
              <a:rPr lang="en-US" b="1" u="sng" dirty="0"/>
            </a:br>
            <a:r>
              <a:rPr lang="en-US" sz="2200" b="1" u="sng" dirty="0"/>
              <a:t>Permanently Financed BONDs &amp; BAN</a:t>
            </a:r>
            <a:br>
              <a:rPr lang="en-US" sz="2200" b="1" u="sng" dirty="0"/>
            </a:br>
            <a:r>
              <a:rPr lang="en-US" sz="1800" b="1" u="sng" dirty="0"/>
              <a:t>*Impact of 2026’s Capital Ordinance</a:t>
            </a:r>
            <a:endParaRPr lang="en-US" b="1" u="sng" dirty="0"/>
          </a:p>
        </p:txBody>
      </p:sp>
      <p:sp>
        <p:nvSpPr>
          <p:cNvPr id="4" name="Date Placeholder 3">
            <a:extLst>
              <a:ext uri="{FF2B5EF4-FFF2-40B4-BE49-F238E27FC236}">
                <a16:creationId xmlns:a16="http://schemas.microsoft.com/office/drawing/2014/main" id="{1064C62B-56AF-0E5D-244F-F93C69BC8305}"/>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BC3A4655-10FC-8084-81FF-F6A293CAA330}"/>
              </a:ext>
            </a:extLst>
          </p:cNvPr>
          <p:cNvSpPr>
            <a:spLocks noGrp="1"/>
          </p:cNvSpPr>
          <p:nvPr>
            <p:ph type="sldNum" sz="quarter" idx="12"/>
          </p:nvPr>
        </p:nvSpPr>
        <p:spPr/>
        <p:txBody>
          <a:bodyPr/>
          <a:lstStyle/>
          <a:p>
            <a:fld id="{EC266615-007F-4B44-B8A1-ADC872812434}" type="slidenum">
              <a:rPr lang="en-US" smtClean="0"/>
              <a:pPr/>
              <a:t>13</a:t>
            </a:fld>
            <a:endParaRPr lang="en-US" dirty="0"/>
          </a:p>
        </p:txBody>
      </p:sp>
      <p:pic>
        <p:nvPicPr>
          <p:cNvPr id="6" name="Picture 5">
            <a:extLst>
              <a:ext uri="{FF2B5EF4-FFF2-40B4-BE49-F238E27FC236}">
                <a16:creationId xmlns:a16="http://schemas.microsoft.com/office/drawing/2014/main" id="{84B2F390-62C0-7AE5-AD23-7F8FB776E89D}"/>
              </a:ext>
            </a:extLst>
          </p:cNvPr>
          <p:cNvPicPr>
            <a:picLocks noChangeAspect="1"/>
          </p:cNvPicPr>
          <p:nvPr/>
        </p:nvPicPr>
        <p:blipFill>
          <a:blip r:embed="rId2"/>
          <a:stretch>
            <a:fillRect/>
          </a:stretch>
        </p:blipFill>
        <p:spPr>
          <a:xfrm>
            <a:off x="754998" y="1346053"/>
            <a:ext cx="7627002" cy="5010298"/>
          </a:xfrm>
          <a:prstGeom prst="rect">
            <a:avLst/>
          </a:prstGeom>
        </p:spPr>
      </p:pic>
    </p:spTree>
    <p:extLst>
      <p:ext uri="{BB962C8B-B14F-4D97-AF65-F5344CB8AC3E}">
        <p14:creationId xmlns:p14="http://schemas.microsoft.com/office/powerpoint/2010/main" val="1273603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3453C-94E3-179B-4125-29468FF2C4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BB9DD4-6831-FA83-0D90-191B0B9BA7DD}"/>
              </a:ext>
            </a:extLst>
          </p:cNvPr>
          <p:cNvSpPr>
            <a:spLocks noGrp="1"/>
          </p:cNvSpPr>
          <p:nvPr>
            <p:ph type="title"/>
          </p:nvPr>
        </p:nvSpPr>
        <p:spPr/>
        <p:txBody>
          <a:bodyPr>
            <a:normAutofit/>
          </a:bodyPr>
          <a:lstStyle/>
          <a:p>
            <a:pPr algn="ctr"/>
            <a:r>
              <a:rPr lang="en-US" sz="2800" b="1" u="sng" dirty="0"/>
              <a:t>Factors Affecting Water &amp; Sewer Fund Debt Service</a:t>
            </a:r>
          </a:p>
        </p:txBody>
      </p:sp>
      <p:sp>
        <p:nvSpPr>
          <p:cNvPr id="3" name="Content Placeholder 2">
            <a:extLst>
              <a:ext uri="{FF2B5EF4-FFF2-40B4-BE49-F238E27FC236}">
                <a16:creationId xmlns:a16="http://schemas.microsoft.com/office/drawing/2014/main" id="{02AE0ED4-B8E5-A112-E8C9-132BC76E8A1F}"/>
              </a:ext>
            </a:extLst>
          </p:cNvPr>
          <p:cNvSpPr>
            <a:spLocks noGrp="1"/>
          </p:cNvSpPr>
          <p:nvPr>
            <p:ph idx="1"/>
          </p:nvPr>
        </p:nvSpPr>
        <p:spPr>
          <a:xfrm>
            <a:off x="628650" y="1447800"/>
            <a:ext cx="7886700" cy="4908551"/>
          </a:xfrm>
        </p:spPr>
        <p:txBody>
          <a:bodyPr>
            <a:normAutofit fontScale="92500"/>
          </a:bodyPr>
          <a:lstStyle/>
          <a:p>
            <a:r>
              <a:rPr lang="en-US" sz="1600" b="1" dirty="0"/>
              <a:t>Debt Financing:</a:t>
            </a:r>
            <a:r>
              <a:rPr lang="en-US" sz="1600" dirty="0"/>
              <a:t> The last time Medford permanently financed its BAN debt was in 2022, under prior management’s direction, despite the Township’s historical practice of rolling BANs for no more than three years.</a:t>
            </a:r>
          </a:p>
          <a:p>
            <a:r>
              <a:rPr lang="en-US" sz="1600" b="1" dirty="0"/>
              <a:t>Total Debt Currently funded through BANs:</a:t>
            </a:r>
            <a:r>
              <a:rPr lang="en-US" sz="1600" dirty="0"/>
              <a:t> Currently the Water and Sewer Fund has $6,798,278 of debt funded through BANs which is short term financing which should have been capitalized in 2025, to provide long term stability.</a:t>
            </a:r>
          </a:p>
          <a:p>
            <a:r>
              <a:rPr lang="en-US" sz="1600" b="1" dirty="0"/>
              <a:t>Historical Debt Costs:</a:t>
            </a:r>
            <a:r>
              <a:rPr lang="en-US" sz="1600" dirty="0"/>
              <a:t> Debt expenditures in the Current Fund budget have remained consistent annually: </a:t>
            </a:r>
            <a:r>
              <a:rPr lang="en-US" sz="1600" b="1" dirty="0"/>
              <a:t>$2,649,029 in 2023; $2,837,639 in 2024; $2,926,382 in 2025; and $2,710,180 in 2026.</a:t>
            </a:r>
            <a:endParaRPr lang="en-US" sz="1600" dirty="0"/>
          </a:p>
          <a:p>
            <a:r>
              <a:rPr lang="en-US" sz="1600" b="1" dirty="0"/>
              <a:t>Ordinance 2026-14:</a:t>
            </a:r>
            <a:r>
              <a:rPr lang="en-US" sz="1600" dirty="0"/>
              <a:t> The recently passed </a:t>
            </a:r>
            <a:r>
              <a:rPr lang="en-US" sz="1600" b="1" dirty="0"/>
              <a:t>$4,875,000</a:t>
            </a:r>
            <a:r>
              <a:rPr lang="en-US" sz="1600" dirty="0"/>
              <a:t> ordinance includes </a:t>
            </a:r>
            <a:r>
              <a:rPr lang="en-US" sz="1600" b="1" dirty="0"/>
              <a:t>$4,550,000 million for projects that include improvements to the sewer plant consisting of replacing the grinder, sludge pumps and RBC Bearings, in addition to slip lining of sewer lines. Improvements to the water system will include rehabilitation of Wells 3, 6, 14, 15, 16, and 17, replacement of lead service lines, replacement of water meters and continuing to upgrade water service mains in streets with corresponding road improvements</a:t>
            </a:r>
            <a:r>
              <a:rPr lang="en-US" sz="1600" dirty="0"/>
              <a:t>. Because the Township is approximately one year behind schedule with existing projects, parts of this portion are not expected to be funded until 2027, when the Township plans to permanently finance the outstanding BANs.</a:t>
            </a:r>
          </a:p>
          <a:p>
            <a:r>
              <a:rPr lang="en-US" sz="1600" b="1" dirty="0"/>
              <a:t>Current Plan:</a:t>
            </a:r>
            <a:r>
              <a:rPr lang="en-US" sz="1600" dirty="0"/>
              <a:t> The Township’s current plan is to roll the remaining capital BANs into one permanent bond next year and permanently finance all currently adopted ordinances. The projected impact to current annual debt payments will be an additional $86,399 in 2027 and $100,135 in 2028 before debt service rapidly decreases allowing for flexibility in funding future projects.</a:t>
            </a:r>
          </a:p>
        </p:txBody>
      </p:sp>
      <p:sp>
        <p:nvSpPr>
          <p:cNvPr id="4" name="Date Placeholder 3">
            <a:extLst>
              <a:ext uri="{FF2B5EF4-FFF2-40B4-BE49-F238E27FC236}">
                <a16:creationId xmlns:a16="http://schemas.microsoft.com/office/drawing/2014/main" id="{AA23E436-9532-C9D6-AFDD-64565CDF745A}"/>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CF0E3141-2B80-7B60-66F6-BD29D617E517}"/>
              </a:ext>
            </a:extLst>
          </p:cNvPr>
          <p:cNvSpPr>
            <a:spLocks noGrp="1"/>
          </p:cNvSpPr>
          <p:nvPr>
            <p:ph type="sldNum" sz="quarter" idx="12"/>
          </p:nvPr>
        </p:nvSpPr>
        <p:spPr/>
        <p:txBody>
          <a:bodyPr/>
          <a:lstStyle/>
          <a:p>
            <a:fld id="{EC266615-007F-4B44-B8A1-ADC872812434}" type="slidenum">
              <a:rPr lang="en-US" smtClean="0"/>
              <a:pPr/>
              <a:t>14</a:t>
            </a:fld>
            <a:endParaRPr lang="en-US" dirty="0"/>
          </a:p>
        </p:txBody>
      </p:sp>
    </p:spTree>
    <p:extLst>
      <p:ext uri="{BB962C8B-B14F-4D97-AF65-F5344CB8AC3E}">
        <p14:creationId xmlns:p14="http://schemas.microsoft.com/office/powerpoint/2010/main" val="3917753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6196"/>
            <a:ext cx="8229600" cy="1143000"/>
          </a:xfrm>
        </p:spPr>
        <p:txBody>
          <a:bodyPr>
            <a:normAutofit fontScale="90000"/>
          </a:bodyPr>
          <a:lstStyle/>
          <a:p>
            <a:pPr algn="ctr"/>
            <a:r>
              <a:rPr lang="en-US" b="1" dirty="0"/>
              <a:t>How does Medford Township finance its Capital and manage its overall Debt Service for the Town?</a:t>
            </a:r>
          </a:p>
        </p:txBody>
      </p:sp>
      <p:sp>
        <p:nvSpPr>
          <p:cNvPr id="3" name="Content Placeholder 2"/>
          <p:cNvSpPr>
            <a:spLocks noGrp="1"/>
          </p:cNvSpPr>
          <p:nvPr>
            <p:ph idx="1"/>
          </p:nvPr>
        </p:nvSpPr>
        <p:spPr>
          <a:xfrm>
            <a:off x="783167" y="1800117"/>
            <a:ext cx="3771900" cy="4405313"/>
          </a:xfrm>
        </p:spPr>
        <p:txBody>
          <a:bodyPr>
            <a:normAutofit lnSpcReduction="10000"/>
          </a:bodyPr>
          <a:lstStyle/>
          <a:p>
            <a:pPr algn="ctr">
              <a:buNone/>
            </a:pPr>
            <a:r>
              <a:rPr lang="en-US" sz="1800" b="1" u="sng" dirty="0"/>
              <a:t>Bond Anticipation Note (BAN)</a:t>
            </a:r>
          </a:p>
          <a:p>
            <a:r>
              <a:rPr lang="en-US" sz="1800" dirty="0"/>
              <a:t>Considered Short Term Debt</a:t>
            </a:r>
          </a:p>
          <a:p>
            <a:r>
              <a:rPr lang="en-US" sz="1800" dirty="0"/>
              <a:t>Usually matures in 1 year or less, can roll for three years with only paying interest only payments annually.  By the fourth year if you continue to roll it, State law requires principal payments to be made in addition to interest payments.</a:t>
            </a:r>
          </a:p>
          <a:p>
            <a:r>
              <a:rPr lang="en-US" sz="1800" dirty="0"/>
              <a:t>Used to provide interim financing until permanent bonds can be issued.</a:t>
            </a:r>
          </a:p>
          <a:p>
            <a:r>
              <a:rPr lang="en-US" sz="1800" dirty="0"/>
              <a:t>Interest rates are generally lower because of the short maturity, however cost of reissuing the BAN is added annually.</a:t>
            </a:r>
          </a:p>
        </p:txBody>
      </p:sp>
      <p:sp>
        <p:nvSpPr>
          <p:cNvPr id="4" name="Date Placeholder 3"/>
          <p:cNvSpPr>
            <a:spLocks noGrp="1"/>
          </p:cNvSpPr>
          <p:nvPr>
            <p:ph type="dt" sz="half" idx="10"/>
          </p:nvPr>
        </p:nvSpPr>
        <p:spPr/>
        <p:txBody>
          <a:bodyPr/>
          <a:lstStyle/>
          <a:p>
            <a:fld id="{E84C1B7D-BF70-4D94-9067-94B5A8E4A0FA}" type="datetime1">
              <a:rPr lang="en-US" smtClean="0"/>
              <a:t>8/11/2026</a:t>
            </a:fld>
            <a:endParaRPr lang="en-US" dirty="0"/>
          </a:p>
        </p:txBody>
      </p:sp>
      <p:sp>
        <p:nvSpPr>
          <p:cNvPr id="5" name="Slide Number Placeholder 4"/>
          <p:cNvSpPr>
            <a:spLocks noGrp="1"/>
          </p:cNvSpPr>
          <p:nvPr>
            <p:ph type="sldNum" sz="quarter" idx="12"/>
          </p:nvPr>
        </p:nvSpPr>
        <p:spPr/>
        <p:txBody>
          <a:bodyPr/>
          <a:lstStyle/>
          <a:p>
            <a:fld id="{EC266615-007F-4B44-B8A1-ADC872812434}" type="slidenum">
              <a:rPr lang="en-US" smtClean="0"/>
              <a:pPr/>
              <a:t>2</a:t>
            </a:fld>
            <a:endParaRPr lang="en-US" dirty="0"/>
          </a:p>
        </p:txBody>
      </p:sp>
      <p:pic>
        <p:nvPicPr>
          <p:cNvPr id="8" name="Picture 7">
            <a:extLst>
              <a:ext uri="{FF2B5EF4-FFF2-40B4-BE49-F238E27FC236}">
                <a16:creationId xmlns:a16="http://schemas.microsoft.com/office/drawing/2014/main" id="{46C4895D-81E9-2009-A0C6-7F29FE23DE86}"/>
              </a:ext>
            </a:extLst>
          </p:cNvPr>
          <p:cNvPicPr>
            <a:picLocks noChangeAspect="1"/>
          </p:cNvPicPr>
          <p:nvPr/>
        </p:nvPicPr>
        <p:blipFill>
          <a:blip r:embed="rId4"/>
          <a:stretch>
            <a:fillRect/>
          </a:stretch>
        </p:blipFill>
        <p:spPr>
          <a:xfrm>
            <a:off x="4800600" y="1798878"/>
            <a:ext cx="3773751" cy="4407790"/>
          </a:xfrm>
          <a:prstGeom prst="rect">
            <a:avLst/>
          </a:prstGeom>
        </p:spPr>
      </p:pic>
      <p:sp>
        <p:nvSpPr>
          <p:cNvPr id="11" name="Content Placeholder 2">
            <a:extLst>
              <a:ext uri="{FF2B5EF4-FFF2-40B4-BE49-F238E27FC236}">
                <a16:creationId xmlns:a16="http://schemas.microsoft.com/office/drawing/2014/main" id="{85EB41F2-202D-E5A5-DD59-BDA353C01C0C}"/>
              </a:ext>
            </a:extLst>
          </p:cNvPr>
          <p:cNvSpPr txBox="1">
            <a:spLocks/>
          </p:cNvSpPr>
          <p:nvPr/>
        </p:nvSpPr>
        <p:spPr>
          <a:xfrm>
            <a:off x="4743450" y="1798878"/>
            <a:ext cx="3771900" cy="440531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buNone/>
            </a:pPr>
            <a:r>
              <a:rPr lang="en-US" sz="1800" b="1" u="sng" dirty="0"/>
              <a:t>Permanently Finance BOND</a:t>
            </a:r>
          </a:p>
          <a:p>
            <a:r>
              <a:rPr lang="en-US" sz="1800" dirty="0"/>
              <a:t>Considered Long Term Debt</a:t>
            </a:r>
          </a:p>
          <a:p>
            <a:r>
              <a:rPr lang="en-US" sz="1800" dirty="0"/>
              <a:t>Typically matures over 10 to 30 years and is used to provide long-term financing for capital projects.</a:t>
            </a:r>
          </a:p>
          <a:p>
            <a:r>
              <a:rPr lang="en-US" sz="1800" dirty="0"/>
              <a:t>Interest rates are fixed for the term and are generally higher than a BAN, however cost of issuing the BOND is once verse annually with a BAN.</a:t>
            </a:r>
          </a:p>
          <a:p>
            <a:r>
              <a:rPr lang="en-US" sz="1800" dirty="0"/>
              <a:t>BONDs are viewed as more stable financing because municipalities can plan future budgets with set debt service numbers. </a:t>
            </a:r>
          </a:p>
        </p:txBody>
      </p:sp>
    </p:spTree>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DC745-D341-81F1-31C3-AA9A550ED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28045E-92E7-1F87-3107-9200B2574873}"/>
              </a:ext>
            </a:extLst>
          </p:cNvPr>
          <p:cNvSpPr>
            <a:spLocks noGrp="1"/>
          </p:cNvSpPr>
          <p:nvPr>
            <p:ph type="title"/>
          </p:nvPr>
        </p:nvSpPr>
        <p:spPr>
          <a:xfrm>
            <a:off x="457200" y="506196"/>
            <a:ext cx="8229600" cy="1143000"/>
          </a:xfrm>
        </p:spPr>
        <p:txBody>
          <a:bodyPr>
            <a:normAutofit/>
          </a:bodyPr>
          <a:lstStyle/>
          <a:p>
            <a:pPr algn="ctr"/>
            <a:r>
              <a:rPr lang="en-US" b="1" dirty="0"/>
              <a:t>How does Medford Township fund its overall Debt Service for the Town?</a:t>
            </a:r>
          </a:p>
        </p:txBody>
      </p:sp>
      <p:sp>
        <p:nvSpPr>
          <p:cNvPr id="3" name="Content Placeholder 2">
            <a:extLst>
              <a:ext uri="{FF2B5EF4-FFF2-40B4-BE49-F238E27FC236}">
                <a16:creationId xmlns:a16="http://schemas.microsoft.com/office/drawing/2014/main" id="{A7F61638-F9FB-FE07-F534-DFA30FA07A60}"/>
              </a:ext>
            </a:extLst>
          </p:cNvPr>
          <p:cNvSpPr>
            <a:spLocks noGrp="1"/>
          </p:cNvSpPr>
          <p:nvPr>
            <p:ph idx="1"/>
          </p:nvPr>
        </p:nvSpPr>
        <p:spPr>
          <a:xfrm>
            <a:off x="783166" y="1800117"/>
            <a:ext cx="7732183" cy="4405313"/>
          </a:xfrm>
        </p:spPr>
        <p:txBody>
          <a:bodyPr>
            <a:normAutofit/>
          </a:bodyPr>
          <a:lstStyle/>
          <a:p>
            <a:pPr algn="ctr">
              <a:buNone/>
            </a:pPr>
            <a:r>
              <a:rPr lang="en-US" sz="2800" b="1" u="sng" dirty="0"/>
              <a:t>General Improvement/General Capital Debt Service is funded from three separate Township Budgets</a:t>
            </a:r>
          </a:p>
          <a:p>
            <a:pPr lvl="2"/>
            <a:endParaRPr lang="en-US" sz="3200" b="1" u="sng" dirty="0"/>
          </a:p>
          <a:p>
            <a:pPr lvl="2"/>
            <a:r>
              <a:rPr lang="en-US" sz="3200" b="1" u="sng" dirty="0"/>
              <a:t>Current Fund</a:t>
            </a:r>
          </a:p>
          <a:p>
            <a:pPr lvl="2"/>
            <a:r>
              <a:rPr lang="en-US" sz="3200" b="1" u="sng" dirty="0"/>
              <a:t>Open Space Fund</a:t>
            </a:r>
          </a:p>
          <a:p>
            <a:pPr lvl="2"/>
            <a:r>
              <a:rPr lang="en-US" sz="3200" b="1" u="sng" dirty="0"/>
              <a:t>Water and Sewer Fund</a:t>
            </a:r>
          </a:p>
        </p:txBody>
      </p:sp>
      <p:sp>
        <p:nvSpPr>
          <p:cNvPr id="4" name="Date Placeholder 3">
            <a:extLst>
              <a:ext uri="{FF2B5EF4-FFF2-40B4-BE49-F238E27FC236}">
                <a16:creationId xmlns:a16="http://schemas.microsoft.com/office/drawing/2014/main" id="{A87741E6-89A7-E220-570C-71512FEE0FD1}"/>
              </a:ext>
            </a:extLst>
          </p:cNvPr>
          <p:cNvSpPr>
            <a:spLocks noGrp="1"/>
          </p:cNvSpPr>
          <p:nvPr>
            <p:ph type="dt" sz="half" idx="10"/>
          </p:nvPr>
        </p:nvSpPr>
        <p:spPr/>
        <p:txBody>
          <a:bodyPr/>
          <a:lstStyle/>
          <a:p>
            <a:fld id="{E84C1B7D-BF70-4D94-9067-94B5A8E4A0FA}" type="datetime1">
              <a:rPr lang="en-US" smtClean="0"/>
              <a:t>8/11/2026</a:t>
            </a:fld>
            <a:endParaRPr lang="en-US" dirty="0"/>
          </a:p>
        </p:txBody>
      </p:sp>
      <p:sp>
        <p:nvSpPr>
          <p:cNvPr id="5" name="Slide Number Placeholder 4">
            <a:extLst>
              <a:ext uri="{FF2B5EF4-FFF2-40B4-BE49-F238E27FC236}">
                <a16:creationId xmlns:a16="http://schemas.microsoft.com/office/drawing/2014/main" id="{7AF2FD6D-B6F8-D9B2-9F34-F28F200D88FB}"/>
              </a:ext>
            </a:extLst>
          </p:cNvPr>
          <p:cNvSpPr>
            <a:spLocks noGrp="1"/>
          </p:cNvSpPr>
          <p:nvPr>
            <p:ph type="sldNum" sz="quarter" idx="12"/>
          </p:nvPr>
        </p:nvSpPr>
        <p:spPr/>
        <p:txBody>
          <a:bodyPr/>
          <a:lstStyle/>
          <a:p>
            <a:fld id="{EC266615-007F-4B44-B8A1-ADC872812434}" type="slidenum">
              <a:rPr lang="en-US" smtClean="0"/>
              <a:pPr/>
              <a:t>3</a:t>
            </a:fld>
            <a:endParaRPr lang="en-US" dirty="0"/>
          </a:p>
        </p:txBody>
      </p:sp>
      <p:pic>
        <p:nvPicPr>
          <p:cNvPr id="8" name="Picture 7">
            <a:extLst>
              <a:ext uri="{FF2B5EF4-FFF2-40B4-BE49-F238E27FC236}">
                <a16:creationId xmlns:a16="http://schemas.microsoft.com/office/drawing/2014/main" id="{F2579C23-6265-7024-F745-D79027541933}"/>
              </a:ext>
            </a:extLst>
          </p:cNvPr>
          <p:cNvPicPr>
            <a:picLocks noChangeAspect="1"/>
          </p:cNvPicPr>
          <p:nvPr/>
        </p:nvPicPr>
        <p:blipFill>
          <a:blip r:embed="rId3"/>
          <a:stretch>
            <a:fillRect/>
          </a:stretch>
        </p:blipFill>
        <p:spPr>
          <a:xfrm>
            <a:off x="4800600" y="1798878"/>
            <a:ext cx="3773751" cy="4407790"/>
          </a:xfrm>
          <a:prstGeom prst="rect">
            <a:avLst/>
          </a:prstGeom>
        </p:spPr>
      </p:pic>
    </p:spTree>
    <p:extLst>
      <p:ext uri="{BB962C8B-B14F-4D97-AF65-F5344CB8AC3E}">
        <p14:creationId xmlns:p14="http://schemas.microsoft.com/office/powerpoint/2010/main" val="2312312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DA402-806C-C8F3-C94F-C81056E4BD42}"/>
              </a:ext>
            </a:extLst>
          </p:cNvPr>
          <p:cNvSpPr>
            <a:spLocks noGrp="1"/>
          </p:cNvSpPr>
          <p:nvPr>
            <p:ph type="title"/>
          </p:nvPr>
        </p:nvSpPr>
        <p:spPr/>
        <p:txBody>
          <a:bodyPr>
            <a:normAutofit/>
          </a:bodyPr>
          <a:lstStyle/>
          <a:p>
            <a:pPr algn="ctr"/>
            <a:r>
              <a:rPr lang="en-US" b="1" u="sng" dirty="0"/>
              <a:t>Current Fund Debt Service</a:t>
            </a:r>
            <a:br>
              <a:rPr lang="en-US" b="1" u="sng" dirty="0"/>
            </a:br>
            <a:r>
              <a:rPr lang="en-US" sz="2200" b="1" u="sng" dirty="0"/>
              <a:t>Permanently Financed BONDs</a:t>
            </a:r>
            <a:endParaRPr lang="en-US" b="1" u="sng" dirty="0"/>
          </a:p>
        </p:txBody>
      </p:sp>
      <p:sp>
        <p:nvSpPr>
          <p:cNvPr id="4" name="Date Placeholder 3">
            <a:extLst>
              <a:ext uri="{FF2B5EF4-FFF2-40B4-BE49-F238E27FC236}">
                <a16:creationId xmlns:a16="http://schemas.microsoft.com/office/drawing/2014/main" id="{739A5F35-1969-0476-2CBA-48702B99BC94}"/>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5076B708-DA9A-0E1C-C1CD-5F997B0B1FBC}"/>
              </a:ext>
            </a:extLst>
          </p:cNvPr>
          <p:cNvSpPr>
            <a:spLocks noGrp="1"/>
          </p:cNvSpPr>
          <p:nvPr>
            <p:ph type="sldNum" sz="quarter" idx="12"/>
          </p:nvPr>
        </p:nvSpPr>
        <p:spPr/>
        <p:txBody>
          <a:bodyPr/>
          <a:lstStyle/>
          <a:p>
            <a:fld id="{EC266615-007F-4B44-B8A1-ADC872812434}" type="slidenum">
              <a:rPr lang="en-US" smtClean="0"/>
              <a:pPr/>
              <a:t>4</a:t>
            </a:fld>
            <a:endParaRPr lang="en-US" dirty="0"/>
          </a:p>
        </p:txBody>
      </p:sp>
      <p:pic>
        <p:nvPicPr>
          <p:cNvPr id="8" name="Picture 7">
            <a:extLst>
              <a:ext uri="{FF2B5EF4-FFF2-40B4-BE49-F238E27FC236}">
                <a16:creationId xmlns:a16="http://schemas.microsoft.com/office/drawing/2014/main" id="{4E73D3C4-47FE-3FC9-6993-6B44C9E3B5C1}"/>
              </a:ext>
            </a:extLst>
          </p:cNvPr>
          <p:cNvPicPr>
            <a:picLocks noChangeAspect="1"/>
          </p:cNvPicPr>
          <p:nvPr/>
        </p:nvPicPr>
        <p:blipFill>
          <a:blip r:embed="rId2"/>
          <a:stretch>
            <a:fillRect/>
          </a:stretch>
        </p:blipFill>
        <p:spPr>
          <a:xfrm>
            <a:off x="1020812" y="1524000"/>
            <a:ext cx="7102375" cy="4665662"/>
          </a:xfrm>
          <a:prstGeom prst="rect">
            <a:avLst/>
          </a:prstGeom>
        </p:spPr>
      </p:pic>
    </p:spTree>
    <p:extLst>
      <p:ext uri="{BB962C8B-B14F-4D97-AF65-F5344CB8AC3E}">
        <p14:creationId xmlns:p14="http://schemas.microsoft.com/office/powerpoint/2010/main" val="3106255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7D860-6C29-7CBB-513E-94001B523E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6912C6-1DB9-F25D-2E74-DB35E38532A3}"/>
              </a:ext>
            </a:extLst>
          </p:cNvPr>
          <p:cNvSpPr>
            <a:spLocks noGrp="1"/>
          </p:cNvSpPr>
          <p:nvPr>
            <p:ph type="title"/>
          </p:nvPr>
        </p:nvSpPr>
        <p:spPr>
          <a:xfrm>
            <a:off x="628650" y="136524"/>
            <a:ext cx="7886700" cy="1325563"/>
          </a:xfrm>
        </p:spPr>
        <p:txBody>
          <a:bodyPr>
            <a:normAutofit fontScale="90000"/>
          </a:bodyPr>
          <a:lstStyle/>
          <a:p>
            <a:pPr algn="ctr"/>
            <a:r>
              <a:rPr lang="en-US" b="1" u="sng" dirty="0"/>
              <a:t>Current Fund Debt Service</a:t>
            </a:r>
            <a:br>
              <a:rPr lang="en-US" b="1" u="sng" dirty="0"/>
            </a:br>
            <a:r>
              <a:rPr lang="en-US" sz="2200" b="1" u="sng" dirty="0"/>
              <a:t>Permanently Financed BONDs &amp; BAN</a:t>
            </a:r>
            <a:br>
              <a:rPr lang="en-US" sz="2200" b="1" u="sng" dirty="0"/>
            </a:br>
            <a:r>
              <a:rPr lang="en-US" sz="1800" b="1" u="sng" dirty="0"/>
              <a:t>*5 years of Capital remains in BANs due to prior Management not allowing to Permanently Finance Debt on a rolling 2 to 3 year period.  </a:t>
            </a:r>
            <a:endParaRPr lang="en-US" b="1" u="sng" dirty="0"/>
          </a:p>
        </p:txBody>
      </p:sp>
      <p:sp>
        <p:nvSpPr>
          <p:cNvPr id="4" name="Date Placeholder 3">
            <a:extLst>
              <a:ext uri="{FF2B5EF4-FFF2-40B4-BE49-F238E27FC236}">
                <a16:creationId xmlns:a16="http://schemas.microsoft.com/office/drawing/2014/main" id="{C4973D1C-7060-550E-B1CB-644227D724FE}"/>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24AF3BDD-CC94-A52B-88DD-F3D97889A118}"/>
              </a:ext>
            </a:extLst>
          </p:cNvPr>
          <p:cNvSpPr>
            <a:spLocks noGrp="1"/>
          </p:cNvSpPr>
          <p:nvPr>
            <p:ph type="sldNum" sz="quarter" idx="12"/>
          </p:nvPr>
        </p:nvSpPr>
        <p:spPr/>
        <p:txBody>
          <a:bodyPr/>
          <a:lstStyle/>
          <a:p>
            <a:fld id="{EC266615-007F-4B44-B8A1-ADC872812434}" type="slidenum">
              <a:rPr lang="en-US" smtClean="0"/>
              <a:pPr/>
              <a:t>5</a:t>
            </a:fld>
            <a:endParaRPr lang="en-US" dirty="0"/>
          </a:p>
        </p:txBody>
      </p:sp>
      <p:pic>
        <p:nvPicPr>
          <p:cNvPr id="8" name="Picture 7">
            <a:extLst>
              <a:ext uri="{FF2B5EF4-FFF2-40B4-BE49-F238E27FC236}">
                <a16:creationId xmlns:a16="http://schemas.microsoft.com/office/drawing/2014/main" id="{C815F8FA-ED19-ED00-D113-B891429BBDF9}"/>
              </a:ext>
            </a:extLst>
          </p:cNvPr>
          <p:cNvPicPr>
            <a:picLocks noChangeAspect="1"/>
          </p:cNvPicPr>
          <p:nvPr/>
        </p:nvPicPr>
        <p:blipFill>
          <a:blip r:embed="rId2"/>
          <a:stretch>
            <a:fillRect/>
          </a:stretch>
        </p:blipFill>
        <p:spPr>
          <a:xfrm>
            <a:off x="799599" y="1430532"/>
            <a:ext cx="7544802" cy="4956299"/>
          </a:xfrm>
          <a:prstGeom prst="rect">
            <a:avLst/>
          </a:prstGeom>
        </p:spPr>
      </p:pic>
    </p:spTree>
    <p:extLst>
      <p:ext uri="{BB962C8B-B14F-4D97-AF65-F5344CB8AC3E}">
        <p14:creationId xmlns:p14="http://schemas.microsoft.com/office/powerpoint/2010/main" val="3176058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66DD8-5662-0B10-8024-88AF4ABE58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AA154C-597C-38F5-8032-FE300A01024D}"/>
              </a:ext>
            </a:extLst>
          </p:cNvPr>
          <p:cNvSpPr>
            <a:spLocks noGrp="1"/>
          </p:cNvSpPr>
          <p:nvPr>
            <p:ph type="title"/>
          </p:nvPr>
        </p:nvSpPr>
        <p:spPr>
          <a:xfrm>
            <a:off x="628650" y="24131"/>
            <a:ext cx="7886700" cy="1325563"/>
          </a:xfrm>
        </p:spPr>
        <p:txBody>
          <a:bodyPr>
            <a:normAutofit/>
          </a:bodyPr>
          <a:lstStyle/>
          <a:p>
            <a:pPr algn="ctr"/>
            <a:r>
              <a:rPr lang="en-US" b="1" u="sng" dirty="0"/>
              <a:t>Current Fund Debt Service</a:t>
            </a:r>
            <a:br>
              <a:rPr lang="en-US" b="1" u="sng" dirty="0"/>
            </a:br>
            <a:r>
              <a:rPr lang="en-US" sz="2200" b="1" u="sng" dirty="0"/>
              <a:t>Permanently Financed BONDs &amp; BAN</a:t>
            </a:r>
            <a:br>
              <a:rPr lang="en-US" sz="2200" b="1" u="sng" dirty="0"/>
            </a:br>
            <a:r>
              <a:rPr lang="en-US" sz="1800" b="1" u="sng" dirty="0"/>
              <a:t>*Impact of 2026’s Capital Ordinance</a:t>
            </a:r>
            <a:endParaRPr lang="en-US" b="1" u="sng" dirty="0"/>
          </a:p>
        </p:txBody>
      </p:sp>
      <p:sp>
        <p:nvSpPr>
          <p:cNvPr id="4" name="Date Placeholder 3">
            <a:extLst>
              <a:ext uri="{FF2B5EF4-FFF2-40B4-BE49-F238E27FC236}">
                <a16:creationId xmlns:a16="http://schemas.microsoft.com/office/drawing/2014/main" id="{D49FD9E3-4705-7C3E-793F-46EEF582D7AD}"/>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19F6C383-C87D-CA9B-5506-4300C47670C6}"/>
              </a:ext>
            </a:extLst>
          </p:cNvPr>
          <p:cNvSpPr>
            <a:spLocks noGrp="1"/>
          </p:cNvSpPr>
          <p:nvPr>
            <p:ph type="sldNum" sz="quarter" idx="12"/>
          </p:nvPr>
        </p:nvSpPr>
        <p:spPr/>
        <p:txBody>
          <a:bodyPr/>
          <a:lstStyle/>
          <a:p>
            <a:fld id="{EC266615-007F-4B44-B8A1-ADC872812434}" type="slidenum">
              <a:rPr lang="en-US" smtClean="0"/>
              <a:pPr/>
              <a:t>6</a:t>
            </a:fld>
            <a:endParaRPr lang="en-US" dirty="0"/>
          </a:p>
        </p:txBody>
      </p:sp>
      <p:pic>
        <p:nvPicPr>
          <p:cNvPr id="3" name="Picture 2">
            <a:extLst>
              <a:ext uri="{FF2B5EF4-FFF2-40B4-BE49-F238E27FC236}">
                <a16:creationId xmlns:a16="http://schemas.microsoft.com/office/drawing/2014/main" id="{408575DD-686C-01BB-A5F9-C513DEF1FCF6}"/>
              </a:ext>
            </a:extLst>
          </p:cNvPr>
          <p:cNvPicPr>
            <a:picLocks noChangeAspect="1"/>
          </p:cNvPicPr>
          <p:nvPr/>
        </p:nvPicPr>
        <p:blipFill>
          <a:blip r:embed="rId2"/>
          <a:stretch>
            <a:fillRect/>
          </a:stretch>
        </p:blipFill>
        <p:spPr>
          <a:xfrm>
            <a:off x="625602" y="1260003"/>
            <a:ext cx="7848560" cy="5155560"/>
          </a:xfrm>
          <a:prstGeom prst="rect">
            <a:avLst/>
          </a:prstGeom>
        </p:spPr>
      </p:pic>
    </p:spTree>
    <p:extLst>
      <p:ext uri="{BB962C8B-B14F-4D97-AF65-F5344CB8AC3E}">
        <p14:creationId xmlns:p14="http://schemas.microsoft.com/office/powerpoint/2010/main" val="2513080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EBDF2-7D67-D676-83A8-4D542B6DA5A1}"/>
              </a:ext>
            </a:extLst>
          </p:cNvPr>
          <p:cNvSpPr>
            <a:spLocks noGrp="1"/>
          </p:cNvSpPr>
          <p:nvPr>
            <p:ph type="title"/>
          </p:nvPr>
        </p:nvSpPr>
        <p:spPr/>
        <p:txBody>
          <a:bodyPr>
            <a:normAutofit/>
          </a:bodyPr>
          <a:lstStyle/>
          <a:p>
            <a:pPr algn="ctr"/>
            <a:r>
              <a:rPr lang="en-US" sz="2800" b="1" u="sng" dirty="0"/>
              <a:t>Factors Affecting Current Fund Debt Service</a:t>
            </a:r>
          </a:p>
        </p:txBody>
      </p:sp>
      <p:sp>
        <p:nvSpPr>
          <p:cNvPr id="3" name="Content Placeholder 2">
            <a:extLst>
              <a:ext uri="{FF2B5EF4-FFF2-40B4-BE49-F238E27FC236}">
                <a16:creationId xmlns:a16="http://schemas.microsoft.com/office/drawing/2014/main" id="{D6AAE59B-1E7F-9686-FB8C-2FE14BA8BCD2}"/>
              </a:ext>
            </a:extLst>
          </p:cNvPr>
          <p:cNvSpPr>
            <a:spLocks noGrp="1"/>
          </p:cNvSpPr>
          <p:nvPr>
            <p:ph idx="1"/>
          </p:nvPr>
        </p:nvSpPr>
        <p:spPr>
          <a:xfrm>
            <a:off x="628650" y="1447800"/>
            <a:ext cx="7886700" cy="4908551"/>
          </a:xfrm>
        </p:spPr>
        <p:txBody>
          <a:bodyPr>
            <a:normAutofit fontScale="92500" lnSpcReduction="10000"/>
          </a:bodyPr>
          <a:lstStyle/>
          <a:p>
            <a:r>
              <a:rPr lang="en-US" sz="1600" b="1" dirty="0"/>
              <a:t>Debt Financing:</a:t>
            </a:r>
            <a:r>
              <a:rPr lang="en-US" sz="1600" dirty="0"/>
              <a:t> The last time Medford permanently financed its BAN debt was in 2022, under prior management’s direction, despite the Township’s historical practice of rolling BANs for no more than three years.</a:t>
            </a:r>
          </a:p>
          <a:p>
            <a:r>
              <a:rPr lang="en-US" sz="1600" b="1" dirty="0"/>
              <a:t>Ladder Truck Financing:</a:t>
            </a:r>
            <a:r>
              <a:rPr lang="en-US" sz="1600" dirty="0"/>
              <a:t> In 2025, the Township prepaid </a:t>
            </a:r>
            <a:r>
              <a:rPr lang="en-US" sz="1600" b="1" dirty="0"/>
              <a:t>$2,128,356.83</a:t>
            </a:r>
            <a:r>
              <a:rPr lang="en-US" sz="1600" dirty="0"/>
              <a:t> for a Fire Department ladder truck not scheduled for delivery until 2028, receiving a reported savings of </a:t>
            </a:r>
            <a:r>
              <a:rPr lang="en-US" sz="1600" b="1" dirty="0"/>
              <a:t>$250,385.81</a:t>
            </a:r>
            <a:r>
              <a:rPr lang="en-US" sz="1600" dirty="0"/>
              <a:t>. However, this prepayment is not permitted under NJ Public Contracts Law. Had the funds remained invested at approximately 3.3%, the interest earned in our bank accounts would have exceeded the savings yielded. Conversely what the Township did was defer borrowing the funds to support such purchase, while using Capital fund balance reserves to float the payment. This reduced Capital fund balance reserves, causing a reduction in fund to gain interest on.  Therefore, if the decision was to prepay for this truck, then the funds should have come from a permanently financed bond, instead of depleting Capital fund balance reserves. The other course of action the Township could have made would be to deferred payment, along with deferring permeant financing until the truck was delivered and gained more interest in the Capital fund balances reserves, which would have been greater than saving yield from the prepayment.</a:t>
            </a:r>
          </a:p>
          <a:p>
            <a:r>
              <a:rPr lang="en-US" sz="1600" b="1" dirty="0"/>
              <a:t>Historical Debt Costs:</a:t>
            </a:r>
            <a:r>
              <a:rPr lang="en-US" sz="1600" dirty="0"/>
              <a:t> Debt expenditures in the Current Fund budget have remained consistent annually: </a:t>
            </a:r>
            <a:r>
              <a:rPr lang="en-US" sz="1600" b="1" dirty="0"/>
              <a:t>$3,326,746 in 2023; $3,521,460 in 2024; $3,547,527 in 2025; and $3,300,312 in 2026.</a:t>
            </a:r>
            <a:endParaRPr lang="en-US" sz="1600" dirty="0"/>
          </a:p>
          <a:p>
            <a:r>
              <a:rPr lang="en-US" sz="1600" b="1" dirty="0"/>
              <a:t>Ordinance 2026-13:</a:t>
            </a:r>
            <a:r>
              <a:rPr lang="en-US" sz="1600" dirty="0"/>
              <a:t> The recently passed </a:t>
            </a:r>
            <a:r>
              <a:rPr lang="en-US" sz="1600" b="1" dirty="0"/>
              <a:t>$2,938,000</a:t>
            </a:r>
            <a:r>
              <a:rPr lang="en-US" sz="1600" dirty="0"/>
              <a:t> ordinance includes </a:t>
            </a:r>
            <a:r>
              <a:rPr lang="en-US" sz="1600" b="1" dirty="0"/>
              <a:t>$1,200,000 for road improvements</a:t>
            </a:r>
            <a:r>
              <a:rPr lang="en-US" sz="1600" dirty="0"/>
              <a:t>. Because the Township is approximately one to two years behind schedule on these projects, that portion is not expected to be funded until 2027, when the Township plans to permanently finance the outstanding BANs.</a:t>
            </a:r>
          </a:p>
          <a:p>
            <a:r>
              <a:rPr lang="en-US" sz="1600" b="1" dirty="0"/>
              <a:t>Current Plan:</a:t>
            </a:r>
            <a:r>
              <a:rPr lang="en-US" sz="1600" dirty="0"/>
              <a:t> The Township’s current plan is to roll the remaining capital BANs into one permanent bond next year and permanently finance all currently adopted ordinances. The projected impact on the </a:t>
            </a:r>
            <a:r>
              <a:rPr lang="en-US" sz="1600" b="1" dirty="0"/>
              <a:t>average taxpayer is approximately $55 over the next three years</a:t>
            </a:r>
            <a:r>
              <a:rPr lang="en-US" sz="1600" dirty="0"/>
              <a:t>.</a:t>
            </a:r>
          </a:p>
        </p:txBody>
      </p:sp>
      <p:sp>
        <p:nvSpPr>
          <p:cNvPr id="4" name="Date Placeholder 3">
            <a:extLst>
              <a:ext uri="{FF2B5EF4-FFF2-40B4-BE49-F238E27FC236}">
                <a16:creationId xmlns:a16="http://schemas.microsoft.com/office/drawing/2014/main" id="{1286FB99-440F-406F-5C77-D95DCBC2DE99}"/>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59F28128-98B6-9E12-C2AF-7B4FA82E7592}"/>
              </a:ext>
            </a:extLst>
          </p:cNvPr>
          <p:cNvSpPr>
            <a:spLocks noGrp="1"/>
          </p:cNvSpPr>
          <p:nvPr>
            <p:ph type="sldNum" sz="quarter" idx="12"/>
          </p:nvPr>
        </p:nvSpPr>
        <p:spPr/>
        <p:txBody>
          <a:bodyPr/>
          <a:lstStyle/>
          <a:p>
            <a:fld id="{EC266615-007F-4B44-B8A1-ADC872812434}" type="slidenum">
              <a:rPr lang="en-US" smtClean="0"/>
              <a:pPr/>
              <a:t>7</a:t>
            </a:fld>
            <a:endParaRPr lang="en-US" dirty="0"/>
          </a:p>
        </p:txBody>
      </p:sp>
    </p:spTree>
    <p:extLst>
      <p:ext uri="{BB962C8B-B14F-4D97-AF65-F5344CB8AC3E}">
        <p14:creationId xmlns:p14="http://schemas.microsoft.com/office/powerpoint/2010/main" val="1070836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87354-6460-C89F-78BD-5522626C8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E27EAD-F294-EE18-0118-AE4BC208432B}"/>
              </a:ext>
            </a:extLst>
          </p:cNvPr>
          <p:cNvSpPr>
            <a:spLocks noGrp="1"/>
          </p:cNvSpPr>
          <p:nvPr>
            <p:ph type="title"/>
          </p:nvPr>
        </p:nvSpPr>
        <p:spPr/>
        <p:txBody>
          <a:bodyPr>
            <a:normAutofit/>
          </a:bodyPr>
          <a:lstStyle/>
          <a:p>
            <a:pPr algn="ctr"/>
            <a:r>
              <a:rPr lang="en-US" b="1" u="sng" dirty="0"/>
              <a:t>Open Space Fund Debt Service</a:t>
            </a:r>
            <a:br>
              <a:rPr lang="en-US" b="1" u="sng" dirty="0"/>
            </a:br>
            <a:r>
              <a:rPr lang="en-US" sz="2200" b="1" u="sng" dirty="0"/>
              <a:t>Permanently Financed BONDs</a:t>
            </a:r>
            <a:endParaRPr lang="en-US" b="1" u="sng" dirty="0"/>
          </a:p>
        </p:txBody>
      </p:sp>
      <p:sp>
        <p:nvSpPr>
          <p:cNvPr id="4" name="Date Placeholder 3">
            <a:extLst>
              <a:ext uri="{FF2B5EF4-FFF2-40B4-BE49-F238E27FC236}">
                <a16:creationId xmlns:a16="http://schemas.microsoft.com/office/drawing/2014/main" id="{A3FBA54E-DAA8-8BBF-305C-25F0460E2366}"/>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1C89E0A3-C8F5-D8CB-CFF2-0491994B39D4}"/>
              </a:ext>
            </a:extLst>
          </p:cNvPr>
          <p:cNvSpPr>
            <a:spLocks noGrp="1"/>
          </p:cNvSpPr>
          <p:nvPr>
            <p:ph type="sldNum" sz="quarter" idx="12"/>
          </p:nvPr>
        </p:nvSpPr>
        <p:spPr/>
        <p:txBody>
          <a:bodyPr/>
          <a:lstStyle/>
          <a:p>
            <a:fld id="{EC266615-007F-4B44-B8A1-ADC872812434}" type="slidenum">
              <a:rPr lang="en-US" smtClean="0"/>
              <a:pPr/>
              <a:t>8</a:t>
            </a:fld>
            <a:endParaRPr lang="en-US" dirty="0"/>
          </a:p>
        </p:txBody>
      </p:sp>
      <p:pic>
        <p:nvPicPr>
          <p:cNvPr id="10" name="Picture 9">
            <a:extLst>
              <a:ext uri="{FF2B5EF4-FFF2-40B4-BE49-F238E27FC236}">
                <a16:creationId xmlns:a16="http://schemas.microsoft.com/office/drawing/2014/main" id="{A8982D67-2434-C929-3427-0BA0D82B8333}"/>
              </a:ext>
            </a:extLst>
          </p:cNvPr>
          <p:cNvPicPr>
            <a:picLocks noChangeAspect="1"/>
          </p:cNvPicPr>
          <p:nvPr/>
        </p:nvPicPr>
        <p:blipFill>
          <a:blip r:embed="rId2"/>
          <a:stretch>
            <a:fillRect/>
          </a:stretch>
        </p:blipFill>
        <p:spPr>
          <a:xfrm>
            <a:off x="1030196" y="1524000"/>
            <a:ext cx="7356119" cy="4832351"/>
          </a:xfrm>
          <a:prstGeom prst="rect">
            <a:avLst/>
          </a:prstGeom>
        </p:spPr>
      </p:pic>
    </p:spTree>
    <p:extLst>
      <p:ext uri="{BB962C8B-B14F-4D97-AF65-F5344CB8AC3E}">
        <p14:creationId xmlns:p14="http://schemas.microsoft.com/office/powerpoint/2010/main" val="3447372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E1F39-6C3B-D24D-0E5E-60FE174E26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746EA7-809C-A03E-BFC1-16D96CA86F3A}"/>
              </a:ext>
            </a:extLst>
          </p:cNvPr>
          <p:cNvSpPr>
            <a:spLocks noGrp="1"/>
          </p:cNvSpPr>
          <p:nvPr>
            <p:ph type="title"/>
          </p:nvPr>
        </p:nvSpPr>
        <p:spPr/>
        <p:txBody>
          <a:bodyPr>
            <a:normAutofit fontScale="90000"/>
          </a:bodyPr>
          <a:lstStyle/>
          <a:p>
            <a:pPr algn="ctr"/>
            <a:r>
              <a:rPr lang="en-US" b="1" u="sng" dirty="0"/>
              <a:t>Open Space Fund Debt Service</a:t>
            </a:r>
            <a:br>
              <a:rPr lang="en-US" b="1" u="sng" dirty="0"/>
            </a:br>
            <a:r>
              <a:rPr lang="en-US" sz="2200" b="1" u="sng" dirty="0"/>
              <a:t>Permanently Financed BONDs &amp; BAN</a:t>
            </a:r>
            <a:br>
              <a:rPr lang="en-US" sz="2200" b="1" u="sng" dirty="0"/>
            </a:br>
            <a:r>
              <a:rPr lang="en-US" sz="1800" b="1" u="sng" dirty="0"/>
              <a:t>*One Capital Item remains in BANs since 2025 when it was enacted by Ordinance, the project is for a DEK Hockey Rink for a total Capital amount of $655,690.  </a:t>
            </a:r>
            <a:endParaRPr lang="en-US" b="1" u="sng" dirty="0"/>
          </a:p>
        </p:txBody>
      </p:sp>
      <p:sp>
        <p:nvSpPr>
          <p:cNvPr id="4" name="Date Placeholder 3">
            <a:extLst>
              <a:ext uri="{FF2B5EF4-FFF2-40B4-BE49-F238E27FC236}">
                <a16:creationId xmlns:a16="http://schemas.microsoft.com/office/drawing/2014/main" id="{9741E835-1A42-9400-6595-9694F54832EE}"/>
              </a:ext>
            </a:extLst>
          </p:cNvPr>
          <p:cNvSpPr>
            <a:spLocks noGrp="1"/>
          </p:cNvSpPr>
          <p:nvPr>
            <p:ph type="dt" sz="half" idx="10"/>
          </p:nvPr>
        </p:nvSpPr>
        <p:spPr/>
        <p:txBody>
          <a:bodyPr/>
          <a:lstStyle/>
          <a:p>
            <a:fld id="{B82F8B1B-D255-4F64-97A8-52CC88D3D08F}" type="datetime1">
              <a:rPr lang="en-US" smtClean="0"/>
              <a:t>8/11/2026</a:t>
            </a:fld>
            <a:endParaRPr lang="en-US" dirty="0"/>
          </a:p>
        </p:txBody>
      </p:sp>
      <p:sp>
        <p:nvSpPr>
          <p:cNvPr id="5" name="Slide Number Placeholder 4">
            <a:extLst>
              <a:ext uri="{FF2B5EF4-FFF2-40B4-BE49-F238E27FC236}">
                <a16:creationId xmlns:a16="http://schemas.microsoft.com/office/drawing/2014/main" id="{3F34CF88-84EF-B59E-FD2F-3E8018D393EF}"/>
              </a:ext>
            </a:extLst>
          </p:cNvPr>
          <p:cNvSpPr>
            <a:spLocks noGrp="1"/>
          </p:cNvSpPr>
          <p:nvPr>
            <p:ph type="sldNum" sz="quarter" idx="12"/>
          </p:nvPr>
        </p:nvSpPr>
        <p:spPr/>
        <p:txBody>
          <a:bodyPr/>
          <a:lstStyle/>
          <a:p>
            <a:fld id="{EC266615-007F-4B44-B8A1-ADC872812434}" type="slidenum">
              <a:rPr lang="en-US" smtClean="0"/>
              <a:pPr/>
              <a:t>9</a:t>
            </a:fld>
            <a:endParaRPr lang="en-US" dirty="0"/>
          </a:p>
        </p:txBody>
      </p:sp>
      <p:pic>
        <p:nvPicPr>
          <p:cNvPr id="8" name="Picture 7">
            <a:extLst>
              <a:ext uri="{FF2B5EF4-FFF2-40B4-BE49-F238E27FC236}">
                <a16:creationId xmlns:a16="http://schemas.microsoft.com/office/drawing/2014/main" id="{05F338C7-A886-3F0E-B7B3-BD4FB50D9BFF}"/>
              </a:ext>
            </a:extLst>
          </p:cNvPr>
          <p:cNvPicPr>
            <a:picLocks noChangeAspect="1"/>
          </p:cNvPicPr>
          <p:nvPr/>
        </p:nvPicPr>
        <p:blipFill>
          <a:blip r:embed="rId2"/>
          <a:stretch>
            <a:fillRect/>
          </a:stretch>
        </p:blipFill>
        <p:spPr>
          <a:xfrm>
            <a:off x="685800" y="1632048"/>
            <a:ext cx="7399466" cy="4860826"/>
          </a:xfrm>
          <a:prstGeom prst="rect">
            <a:avLst/>
          </a:prstGeom>
        </p:spPr>
      </p:pic>
    </p:spTree>
    <p:extLst>
      <p:ext uri="{BB962C8B-B14F-4D97-AF65-F5344CB8AC3E}">
        <p14:creationId xmlns:p14="http://schemas.microsoft.com/office/powerpoint/2010/main" val="2246810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62AA5D46343E45A715740AE189BC65" ma:contentTypeVersion="4" ma:contentTypeDescription="Create a new document." ma:contentTypeScope="" ma:versionID="a6e05e395000e768bddb83c7bf22bf03">
  <xsd:schema xmlns:xsd="http://www.w3.org/2001/XMLSchema" xmlns:xs="http://www.w3.org/2001/XMLSchema" xmlns:p="http://schemas.microsoft.com/office/2006/metadata/properties" xmlns:ns3="ae3a0aa0-69ab-4989-9a47-dac33aa936f1" targetNamespace="http://schemas.microsoft.com/office/2006/metadata/properties" ma:root="true" ma:fieldsID="49a2f7bfd5eadf97119ee11d6638ad66" ns3:_="">
    <xsd:import namespace="ae3a0aa0-69ab-4989-9a47-dac33aa936f1"/>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3a0aa0-69ab-4989-9a47-dac33aa936f1"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514E305-D513-490B-BF43-1AC2790B5E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3a0aa0-69ab-4989-9a47-dac33aa936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797B6E-D6DD-4EC3-86EE-42B945083D7A}">
  <ds:schemaRefs>
    <ds:schemaRef ds:uri="http://schemas.microsoft.com/sharepoint/v3/contenttype/forms"/>
  </ds:schemaRefs>
</ds:datastoreItem>
</file>

<file path=customXml/itemProps3.xml><?xml version="1.0" encoding="utf-8"?>
<ds:datastoreItem xmlns:ds="http://schemas.openxmlformats.org/officeDocument/2006/customXml" ds:itemID="{CBCF647E-91F8-42D1-9BE4-9C38DA0AC095}">
  <ds:schemaRefs>
    <ds:schemaRef ds:uri="http://schemas.openxmlformats.org/package/2006/metadata/core-properties"/>
    <ds:schemaRef ds:uri="http://schemas.microsoft.com/office/2006/documentManagement/types"/>
    <ds:schemaRef ds:uri="http://www.w3.org/XML/1998/namespace"/>
    <ds:schemaRef ds:uri="http://purl.org/dc/dcmitype/"/>
    <ds:schemaRef ds:uri="http://schemas.microsoft.com/office/2006/metadata/properties"/>
    <ds:schemaRef ds:uri="http://purl.org/dc/elements/1.1/"/>
    <ds:schemaRef ds:uri="http://schemas.microsoft.com/office/infopath/2007/PartnerControls"/>
    <ds:schemaRef ds:uri="ae3a0aa0-69ab-4989-9a47-dac33aa936f1"/>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7662</TotalTime>
  <Words>1458</Words>
  <Application>Microsoft Office PowerPoint</Application>
  <PresentationFormat>On-screen Show (4:3)</PresentationFormat>
  <Paragraphs>78</Paragraphs>
  <Slides>14</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Medford Township Capital &amp; Debt Service Presentation </vt:lpstr>
      <vt:lpstr>How does Medford Township finance its Capital and manage its overall Debt Service for the Town?</vt:lpstr>
      <vt:lpstr>How does Medford Township fund its overall Debt Service for the Town?</vt:lpstr>
      <vt:lpstr>Current Fund Debt Service Permanently Financed BONDs</vt:lpstr>
      <vt:lpstr>Current Fund Debt Service Permanently Financed BONDs &amp; BAN *5 years of Capital remains in BANs due to prior Management not allowing to Permanently Finance Debt on a rolling 2 to 3 year period.  </vt:lpstr>
      <vt:lpstr>Current Fund Debt Service Permanently Financed BONDs &amp; BAN *Impact of 2026’s Capital Ordinance</vt:lpstr>
      <vt:lpstr>Factors Affecting Current Fund Debt Service</vt:lpstr>
      <vt:lpstr>Open Space Fund Debt Service Permanently Financed BONDs</vt:lpstr>
      <vt:lpstr>Open Space Fund Debt Service Permanently Financed BONDs &amp; BAN *One Capital Item remains in BANs since 2025 when it was enacted by Ordinance, the project is for a DEK Hockey Rink for a total Capital amount of $655,690.  </vt:lpstr>
      <vt:lpstr>Financial Support from MYAA for  Open Space Fund Debt</vt:lpstr>
      <vt:lpstr>Factors Affecting Open Space Fund Debt Service</vt:lpstr>
      <vt:lpstr>Water &amp; Sewer Fund Debt Service Permanently Financed BONDs &amp; BAN *5 years of Capital remains in BANs due to prior Management not allowing to Permanently Finance Debt on a rolling 2 to 3 year period.  </vt:lpstr>
      <vt:lpstr>Water &amp; Sewer Debt Service Permanently Financed BONDs &amp; BAN *Impact of 2026’s Capital Ordinance</vt:lpstr>
      <vt:lpstr>Factors Affecting Water &amp; Sewer Fund Debt Service</vt:lpstr>
    </vt:vector>
  </TitlesOfParts>
  <Company>WDBOE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West Deptford Township 2014 Introduced Budget</dc:title>
  <dc:creator>bumba</dc:creator>
  <cp:lastModifiedBy>Brandon Umba</cp:lastModifiedBy>
  <cp:revision>485</cp:revision>
  <cp:lastPrinted>2025-03-18T19:53:01Z</cp:lastPrinted>
  <dcterms:created xsi:type="dcterms:W3CDTF">2014-04-25T13:51:47Z</dcterms:created>
  <dcterms:modified xsi:type="dcterms:W3CDTF">2026-08-11T21:07:43Z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0x0101009462AA5D46343E45A715740AE189BC65</vt:lpwstr>
  </property>
</Properties>
</file>